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Nunito"/>
      <p:regular r:id="rId35"/>
      <p:bold r:id="rId36"/>
      <p:italic r:id="rId37"/>
      <p:boldItalic r:id="rId38"/>
    </p:embeddedFont>
    <p:embeddedFont>
      <p:font typeface="Maven Pro"/>
      <p:regular r:id="rId39"/>
      <p:bold r:id="rId40"/>
    </p:embeddedFont>
    <p:embeddedFont>
      <p:font typeface="Century Gothic"/>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5.xml"/><Relationship Id="rId42" Type="http://schemas.openxmlformats.org/officeDocument/2006/relationships/font" Target="fonts/CenturyGothic-bold.fntdata"/><Relationship Id="rId41" Type="http://schemas.openxmlformats.org/officeDocument/2006/relationships/font" Target="fonts/CenturyGothic-regular.fntdata"/><Relationship Id="rId22" Type="http://schemas.openxmlformats.org/officeDocument/2006/relationships/slide" Target="slides/slide17.xml"/><Relationship Id="rId44" Type="http://schemas.openxmlformats.org/officeDocument/2006/relationships/font" Target="fonts/CenturyGothic-boldItalic.fntdata"/><Relationship Id="rId21" Type="http://schemas.openxmlformats.org/officeDocument/2006/relationships/slide" Target="slides/slide16.xml"/><Relationship Id="rId43" Type="http://schemas.openxmlformats.org/officeDocument/2006/relationships/font" Target="fonts/CenturyGothic-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italic.fntdata"/><Relationship Id="rId14" Type="http://schemas.openxmlformats.org/officeDocument/2006/relationships/slide" Target="slides/slide9.xml"/><Relationship Id="rId36" Type="http://schemas.openxmlformats.org/officeDocument/2006/relationships/font" Target="fonts/Nunito-bold.fntdata"/><Relationship Id="rId17" Type="http://schemas.openxmlformats.org/officeDocument/2006/relationships/slide" Target="slides/slide12.xml"/><Relationship Id="rId39" Type="http://schemas.openxmlformats.org/officeDocument/2006/relationships/font" Target="fonts/MavenPro-regular.fntdata"/><Relationship Id="rId16" Type="http://schemas.openxmlformats.org/officeDocument/2006/relationships/slide" Target="slides/slide11.xml"/><Relationship Id="rId38" Type="http://schemas.openxmlformats.org/officeDocument/2006/relationships/font" Target="fonts/Nuni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89cf17f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89cf17f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973da27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973da27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a41c1671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a41c1671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89cf17f2a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89cf17f2a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8a814f80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8a814f80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8a814f8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8a814f8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a32e8fb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a32e8fb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89cf17f2a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89cf17f2a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89cf17f2a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489cf17f2a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89cf17f2a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89cf17f2a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a41c1671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a41c1671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89cf17f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89cf17f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a41c167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a41c167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a41c1671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a41c1671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a41c1671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a41c1671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a41c1671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a41c1671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a41c1671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a41c1671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89cf17f2a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89cf17f2a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8ad79e6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8ad79e6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973da27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973da27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48a814f80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48a814f80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a477778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a477778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db06d574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db06d574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89cf17f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89cf17f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d9c95b2d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d9c95b2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d9c95b2df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d9c95b2df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d9c95b2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d9c95b2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89cf17f2a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89cf17f2a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89cf17f2a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89cf17f2a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ezbuy.sg/product/51000411684840.html?gclid=Cj0KCQiArqPgBRCRARIsAPwlHoWC6kQ8c1c9TmkonZ4moacujzGjEDTtPfu7wKWN0JQJjldBh56yQgMaAmmqEALw_wcB&amp;gclsrc=aw.dshttps://ezbuy.sg/product/51000411684840.html?gclid=Cj0KCQiArqPgBRCRARIsAPwlHoWC6kQ8c1c9TmkonZ4moacujzGjEDTtPfu7wKWN0JQJjldBh56yQgMaAmmqEALw_wcB&amp;gclsrc=aw.d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nvSpPr>
        <p:spPr>
          <a:xfrm>
            <a:off x="546125" y="151497"/>
            <a:ext cx="7767000" cy="2123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 sz="4860">
                <a:solidFill>
                  <a:srgbClr val="262626"/>
                </a:solidFill>
                <a:latin typeface="Century Gothic"/>
                <a:ea typeface="Century Gothic"/>
                <a:cs typeface="Century Gothic"/>
                <a:sym typeface="Century Gothic"/>
              </a:rPr>
              <a:t>ITP172 </a:t>
            </a:r>
            <a:r>
              <a:rPr lang="en" sz="4320">
                <a:solidFill>
                  <a:srgbClr val="262626"/>
                </a:solidFill>
                <a:latin typeface="Century Gothic"/>
                <a:ea typeface="Century Gothic"/>
                <a:cs typeface="Century Gothic"/>
                <a:sym typeface="Century Gothic"/>
              </a:rPr>
              <a:t>Week 15</a:t>
            </a:r>
            <a:br>
              <a:rPr lang="en" sz="4320">
                <a:solidFill>
                  <a:srgbClr val="262626"/>
                </a:solidFill>
                <a:latin typeface="Century Gothic"/>
                <a:ea typeface="Century Gothic"/>
                <a:cs typeface="Century Gothic"/>
                <a:sym typeface="Century Gothic"/>
              </a:rPr>
            </a:br>
            <a:r>
              <a:rPr lang="en" sz="4320">
                <a:solidFill>
                  <a:srgbClr val="262626"/>
                </a:solidFill>
                <a:latin typeface="Century Gothic"/>
                <a:ea typeface="Century Gothic"/>
                <a:cs typeface="Century Gothic"/>
                <a:sym typeface="Century Gothic"/>
              </a:rPr>
              <a:t>Final Presentation</a:t>
            </a:r>
            <a:endParaRPr sz="4320">
              <a:solidFill>
                <a:srgbClr val="262626"/>
              </a:solidFill>
              <a:latin typeface="Century Gothic"/>
              <a:ea typeface="Century Gothic"/>
              <a:cs typeface="Century Gothic"/>
              <a:sym typeface="Century Gothic"/>
            </a:endParaRPr>
          </a:p>
        </p:txBody>
      </p:sp>
      <p:sp>
        <p:nvSpPr>
          <p:cNvPr id="278" name="Google Shape;278;p13"/>
          <p:cNvSpPr txBox="1"/>
          <p:nvPr/>
        </p:nvSpPr>
        <p:spPr>
          <a:xfrm>
            <a:off x="596617" y="2694958"/>
            <a:ext cx="7767000" cy="18561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None/>
            </a:pPr>
            <a:r>
              <a:rPr lang="en" sz="2755">
                <a:solidFill>
                  <a:srgbClr val="595959"/>
                </a:solidFill>
                <a:latin typeface="Century Gothic"/>
                <a:ea typeface="Century Gothic"/>
                <a:cs typeface="Century Gothic"/>
                <a:sym typeface="Century Gothic"/>
              </a:rPr>
              <a:t>CS1804 Team 3</a:t>
            </a:r>
            <a:endParaRPr sz="1800">
              <a:solidFill>
                <a:srgbClr val="595959"/>
              </a:solidFill>
              <a:latin typeface="Century Gothic"/>
              <a:ea typeface="Century Gothic"/>
              <a:cs typeface="Century Gothic"/>
              <a:sym typeface="Century Gothic"/>
            </a:endParaRPr>
          </a:p>
          <a:p>
            <a:pPr indent="0" lvl="0" marL="0" rtl="0" algn="ctr">
              <a:lnSpc>
                <a:spcPct val="80000"/>
              </a:lnSpc>
              <a:spcBef>
                <a:spcPts val="0"/>
              </a:spcBef>
              <a:spcAft>
                <a:spcPts val="0"/>
              </a:spcAft>
              <a:buNone/>
            </a:pPr>
            <a:r>
              <a:t/>
            </a:r>
            <a:endParaRPr sz="1710">
              <a:solidFill>
                <a:srgbClr val="595959"/>
              </a:solidFill>
              <a:latin typeface="Century Gothic"/>
              <a:ea typeface="Century Gothic"/>
              <a:cs typeface="Century Gothic"/>
              <a:sym typeface="Century Gothic"/>
            </a:endParaRPr>
          </a:p>
          <a:p>
            <a:pPr indent="0" lvl="0" marL="0" rtl="0" algn="ctr">
              <a:lnSpc>
                <a:spcPct val="80000"/>
              </a:lnSpc>
              <a:spcBef>
                <a:spcPts val="0"/>
              </a:spcBef>
              <a:spcAft>
                <a:spcPts val="0"/>
              </a:spcAft>
              <a:buNone/>
            </a:pPr>
            <a:r>
              <a:rPr lang="en" sz="1710">
                <a:solidFill>
                  <a:srgbClr val="595959"/>
                </a:solidFill>
                <a:latin typeface="Century Gothic"/>
                <a:ea typeface="Century Gothic"/>
                <a:cs typeface="Century Gothic"/>
                <a:sym typeface="Century Gothic"/>
              </a:rPr>
              <a:t>Leader: Bryan		 Member1 Bryan</a:t>
            </a:r>
            <a:endParaRPr sz="1710">
              <a:solidFill>
                <a:srgbClr val="595959"/>
              </a:solidFill>
              <a:latin typeface="Century Gothic"/>
              <a:ea typeface="Century Gothic"/>
              <a:cs typeface="Century Gothic"/>
              <a:sym typeface="Century Gothic"/>
            </a:endParaRPr>
          </a:p>
          <a:p>
            <a:pPr indent="0" lvl="0" marL="0" rtl="0" algn="ctr">
              <a:lnSpc>
                <a:spcPct val="80000"/>
              </a:lnSpc>
              <a:spcBef>
                <a:spcPts val="0"/>
              </a:spcBef>
              <a:spcAft>
                <a:spcPts val="0"/>
              </a:spcAft>
              <a:buNone/>
            </a:pPr>
            <a:r>
              <a:rPr lang="en" sz="1710">
                <a:solidFill>
                  <a:srgbClr val="595959"/>
                </a:solidFill>
                <a:latin typeface="Century Gothic"/>
                <a:ea typeface="Century Gothic"/>
                <a:cs typeface="Century Gothic"/>
                <a:sym typeface="Century Gothic"/>
              </a:rPr>
              <a:t>Members: 	             Member 2 Eric</a:t>
            </a:r>
            <a:endParaRPr sz="1710">
              <a:solidFill>
                <a:srgbClr val="595959"/>
              </a:solidFill>
              <a:latin typeface="Century Gothic"/>
              <a:ea typeface="Century Gothic"/>
              <a:cs typeface="Century Gothic"/>
              <a:sym typeface="Century Gothic"/>
            </a:endParaRPr>
          </a:p>
          <a:p>
            <a:pPr indent="0" lvl="0" marL="0" rtl="0" algn="ctr">
              <a:lnSpc>
                <a:spcPct val="80000"/>
              </a:lnSpc>
              <a:spcBef>
                <a:spcPts val="0"/>
              </a:spcBef>
              <a:spcAft>
                <a:spcPts val="0"/>
              </a:spcAft>
              <a:buNone/>
            </a:pPr>
            <a:r>
              <a:rPr lang="en" sz="1710">
                <a:solidFill>
                  <a:srgbClr val="595959"/>
                </a:solidFill>
                <a:latin typeface="Century Gothic"/>
                <a:ea typeface="Century Gothic"/>
                <a:cs typeface="Century Gothic"/>
                <a:sym typeface="Century Gothic"/>
              </a:rPr>
              <a:t>			                     Member 3 Sherwinn</a:t>
            </a:r>
            <a:endParaRPr sz="1710">
              <a:solidFill>
                <a:srgbClr val="595959"/>
              </a:solidFill>
              <a:latin typeface="Century Gothic"/>
              <a:ea typeface="Century Gothic"/>
              <a:cs typeface="Century Gothic"/>
              <a:sym typeface="Century Gothic"/>
            </a:endParaRPr>
          </a:p>
          <a:p>
            <a:pPr indent="0" lvl="0" marL="0" rtl="0" algn="ctr">
              <a:lnSpc>
                <a:spcPct val="80000"/>
              </a:lnSpc>
              <a:spcBef>
                <a:spcPts val="0"/>
              </a:spcBef>
              <a:spcAft>
                <a:spcPts val="0"/>
              </a:spcAft>
              <a:buNone/>
            </a:pPr>
            <a:r>
              <a:rPr lang="en" sz="1710">
                <a:solidFill>
                  <a:srgbClr val="595959"/>
                </a:solidFill>
                <a:latin typeface="Century Gothic"/>
                <a:ea typeface="Century Gothic"/>
                <a:cs typeface="Century Gothic"/>
                <a:sym typeface="Century Gothic"/>
              </a:rPr>
              <a:t>			                  Member 4 XiaoXin</a:t>
            </a:r>
            <a:endParaRPr sz="1710">
              <a:solidFill>
                <a:srgbClr val="595959"/>
              </a:solidFill>
              <a:latin typeface="Century Gothic"/>
              <a:ea typeface="Century Gothic"/>
              <a:cs typeface="Century Gothic"/>
              <a:sym typeface="Century Gothic"/>
            </a:endParaRPr>
          </a:p>
          <a:p>
            <a:pPr indent="0" lvl="0" marL="0" rtl="0" algn="ctr">
              <a:lnSpc>
                <a:spcPct val="80000"/>
              </a:lnSpc>
              <a:spcBef>
                <a:spcPts val="0"/>
              </a:spcBef>
              <a:spcAft>
                <a:spcPts val="0"/>
              </a:spcAft>
              <a:buNone/>
            </a:pPr>
            <a:r>
              <a:rPr lang="en" sz="1710">
                <a:solidFill>
                  <a:srgbClr val="595959"/>
                </a:solidFill>
                <a:latin typeface="Century Gothic"/>
                <a:ea typeface="Century Gothic"/>
                <a:cs typeface="Century Gothic"/>
                <a:sym typeface="Century Gothic"/>
              </a:rPr>
              <a:t>			</a:t>
            </a:r>
            <a:endParaRPr sz="1710">
              <a:solidFill>
                <a:srgbClr val="595959"/>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22"/>
          <p:cNvSpPr txBox="1"/>
          <p:nvPr>
            <p:ph type="ctrTitle"/>
          </p:nvPr>
        </p:nvSpPr>
        <p:spPr>
          <a:xfrm>
            <a:off x="183065" y="88976"/>
            <a:ext cx="8520600" cy="11901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3700"/>
              <a:t>Expectations of Funds</a:t>
            </a:r>
            <a:endParaRPr sz="3700"/>
          </a:p>
        </p:txBody>
      </p:sp>
      <p:sp>
        <p:nvSpPr>
          <p:cNvPr id="396" name="Google Shape;396;p22"/>
          <p:cNvSpPr txBox="1"/>
          <p:nvPr/>
        </p:nvSpPr>
        <p:spPr>
          <a:xfrm>
            <a:off x="494425" y="1109550"/>
            <a:ext cx="8421600" cy="38352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85200C"/>
              </a:buClr>
              <a:buSzPts val="2100"/>
              <a:buFont typeface="Maven Pro"/>
              <a:buChar char="●"/>
            </a:pPr>
            <a:r>
              <a:rPr lang="en" sz="2100">
                <a:solidFill>
                  <a:srgbClr val="85200C"/>
                </a:solidFill>
                <a:latin typeface="Maven Pro"/>
                <a:ea typeface="Maven Pro"/>
                <a:cs typeface="Maven Pro"/>
                <a:sym typeface="Maven Pro"/>
              </a:rPr>
              <a:t>Advertisements—30 cents per click</a:t>
            </a:r>
            <a:endParaRPr sz="2100">
              <a:solidFill>
                <a:srgbClr val="85200C"/>
              </a:solidFill>
              <a:latin typeface="Maven Pro"/>
              <a:ea typeface="Maven Pro"/>
              <a:cs typeface="Maven Pro"/>
              <a:sym typeface="Maven Pro"/>
            </a:endParaRPr>
          </a:p>
          <a:p>
            <a:pPr indent="-361950" lvl="0" marL="457200" rtl="0" algn="l">
              <a:spcBef>
                <a:spcPts val="0"/>
              </a:spcBef>
              <a:spcAft>
                <a:spcPts val="0"/>
              </a:spcAft>
              <a:buClr>
                <a:srgbClr val="85200C"/>
              </a:buClr>
              <a:buSzPts val="2100"/>
              <a:buFont typeface="Maven Pro"/>
              <a:buChar char="●"/>
            </a:pPr>
            <a:r>
              <a:rPr lang="en" sz="2100">
                <a:solidFill>
                  <a:srgbClr val="85200C"/>
                </a:solidFill>
                <a:latin typeface="Maven Pro"/>
                <a:ea typeface="Maven Pro"/>
                <a:cs typeface="Maven Pro"/>
                <a:sym typeface="Maven Pro"/>
              </a:rPr>
              <a:t>Video advertisement(30 sec)—$7.60 per 1000 views</a:t>
            </a:r>
            <a:endParaRPr sz="2100">
              <a:solidFill>
                <a:srgbClr val="85200C"/>
              </a:solidFill>
              <a:latin typeface="Maven Pro"/>
              <a:ea typeface="Maven Pro"/>
              <a:cs typeface="Maven Pro"/>
              <a:sym typeface="Maven Pro"/>
            </a:endParaRPr>
          </a:p>
          <a:p>
            <a:pPr indent="-361950" lvl="0" marL="457200" rtl="0" algn="l">
              <a:spcBef>
                <a:spcPts val="0"/>
              </a:spcBef>
              <a:spcAft>
                <a:spcPts val="0"/>
              </a:spcAft>
              <a:buClr>
                <a:srgbClr val="85200C"/>
              </a:buClr>
              <a:buSzPts val="2100"/>
              <a:buFont typeface="Maven Pro"/>
              <a:buChar char="●"/>
            </a:pPr>
            <a:r>
              <a:rPr lang="en" sz="2100">
                <a:solidFill>
                  <a:srgbClr val="85200C"/>
                </a:solidFill>
                <a:latin typeface="Maven Pro"/>
                <a:ea typeface="Maven Pro"/>
                <a:cs typeface="Maven Pro"/>
                <a:sym typeface="Maven Pro"/>
              </a:rPr>
              <a:t>Premium antivirus services</a:t>
            </a:r>
            <a:endParaRPr sz="2100">
              <a:solidFill>
                <a:srgbClr val="85200C"/>
              </a:solidFill>
              <a:latin typeface="Maven Pro"/>
              <a:ea typeface="Maven Pro"/>
              <a:cs typeface="Maven Pro"/>
              <a:sym typeface="Maven Pro"/>
            </a:endParaRPr>
          </a:p>
          <a:p>
            <a:pPr indent="-361950" lvl="0" marL="457200" rtl="0" algn="l">
              <a:spcBef>
                <a:spcPts val="0"/>
              </a:spcBef>
              <a:spcAft>
                <a:spcPts val="0"/>
              </a:spcAft>
              <a:buClr>
                <a:srgbClr val="85200C"/>
              </a:buClr>
              <a:buSzPts val="2100"/>
              <a:buFont typeface="Maven Pro"/>
              <a:buChar char="●"/>
            </a:pPr>
            <a:r>
              <a:rPr lang="en" sz="2100">
                <a:solidFill>
                  <a:srgbClr val="85200C"/>
                </a:solidFill>
                <a:latin typeface="Maven Pro"/>
                <a:ea typeface="Maven Pro"/>
                <a:cs typeface="Maven Pro"/>
                <a:sym typeface="Maven Pro"/>
              </a:rPr>
              <a:t>Game Developers to putting their games onto our platform-$100 per game (30% cut on games sales)</a:t>
            </a:r>
            <a:endParaRPr sz="2100">
              <a:solidFill>
                <a:srgbClr val="85200C"/>
              </a:solidFill>
              <a:latin typeface="Maven Pro"/>
              <a:ea typeface="Maven Pro"/>
              <a:cs typeface="Maven Pro"/>
              <a:sym typeface="Maven Pro"/>
            </a:endParaRPr>
          </a:p>
          <a:p>
            <a:pPr indent="-361950" lvl="0" marL="457200" rtl="0" algn="l">
              <a:spcBef>
                <a:spcPts val="0"/>
              </a:spcBef>
              <a:spcAft>
                <a:spcPts val="0"/>
              </a:spcAft>
              <a:buClr>
                <a:srgbClr val="85200C"/>
              </a:buClr>
              <a:buSzPts val="2100"/>
              <a:buFont typeface="Maven Pro"/>
              <a:buChar char="●"/>
            </a:pPr>
            <a:r>
              <a:rPr lang="en" sz="2100">
                <a:solidFill>
                  <a:srgbClr val="85200C"/>
                </a:solidFill>
                <a:latin typeface="Maven Pro"/>
                <a:ea typeface="Maven Pro"/>
                <a:cs typeface="Maven Pro"/>
                <a:sym typeface="Maven Pro"/>
              </a:rPr>
              <a:t>Government funds for startups-TECS min $250,000</a:t>
            </a:r>
            <a:endParaRPr sz="2100">
              <a:solidFill>
                <a:srgbClr val="85200C"/>
              </a:solidFill>
              <a:latin typeface="Maven Pro"/>
              <a:ea typeface="Maven Pro"/>
              <a:cs typeface="Maven Pro"/>
              <a:sym typeface="Maven Pro"/>
            </a:endParaRPr>
          </a:p>
          <a:p>
            <a:pPr indent="-361950" lvl="0" marL="457200" rtl="0" algn="l">
              <a:spcBef>
                <a:spcPts val="0"/>
              </a:spcBef>
              <a:spcAft>
                <a:spcPts val="0"/>
              </a:spcAft>
              <a:buClr>
                <a:srgbClr val="85200C"/>
              </a:buClr>
              <a:buSzPts val="2100"/>
              <a:buFont typeface="Maven Pro"/>
              <a:buChar char="●"/>
            </a:pPr>
            <a:r>
              <a:rPr lang="en" sz="2100">
                <a:solidFill>
                  <a:srgbClr val="85200C"/>
                </a:solidFill>
                <a:latin typeface="Maven Pro"/>
                <a:ea typeface="Maven Pro"/>
                <a:cs typeface="Maven Pro"/>
                <a:sym typeface="Maven Pro"/>
              </a:rPr>
              <a:t>In game items-10% cut on item sold</a:t>
            </a:r>
            <a:endParaRPr sz="2100">
              <a:solidFill>
                <a:srgbClr val="85200C"/>
              </a:solidFill>
              <a:latin typeface="Maven Pro"/>
              <a:ea typeface="Maven Pro"/>
              <a:cs typeface="Maven Pro"/>
              <a:sym typeface="Maven Pro"/>
            </a:endParaRPr>
          </a:p>
          <a:p>
            <a:pPr indent="-361950" lvl="0" marL="457200" rtl="0" algn="l">
              <a:spcBef>
                <a:spcPts val="0"/>
              </a:spcBef>
              <a:spcAft>
                <a:spcPts val="0"/>
              </a:spcAft>
              <a:buClr>
                <a:srgbClr val="85200C"/>
              </a:buClr>
              <a:buSzPts val="2100"/>
              <a:buFont typeface="Maven Pro"/>
              <a:buChar char="●"/>
            </a:pPr>
            <a:r>
              <a:rPr lang="en" sz="2100">
                <a:solidFill>
                  <a:srgbClr val="85200C"/>
                </a:solidFill>
                <a:latin typeface="Maven Pro"/>
                <a:ea typeface="Maven Pro"/>
                <a:cs typeface="Maven Pro"/>
                <a:sym typeface="Maven Pro"/>
              </a:rPr>
              <a:t>User removing advertisement from platform</a:t>
            </a:r>
            <a:endParaRPr sz="2100">
              <a:solidFill>
                <a:srgbClr val="85200C"/>
              </a:solidFill>
              <a:latin typeface="Maven Pro"/>
              <a:ea typeface="Maven Pro"/>
              <a:cs typeface="Maven Pro"/>
              <a:sym typeface="Maven Pro"/>
            </a:endParaRPr>
          </a:p>
          <a:p>
            <a:pPr indent="-361950" lvl="0" marL="457200" rtl="0" algn="l">
              <a:spcBef>
                <a:spcPts val="0"/>
              </a:spcBef>
              <a:spcAft>
                <a:spcPts val="0"/>
              </a:spcAft>
              <a:buClr>
                <a:srgbClr val="85200C"/>
              </a:buClr>
              <a:buSzPts val="2100"/>
              <a:buFont typeface="Maven Pro"/>
              <a:buChar char="●"/>
            </a:pPr>
            <a:r>
              <a:rPr lang="en" sz="2100">
                <a:solidFill>
                  <a:srgbClr val="85200C"/>
                </a:solidFill>
                <a:latin typeface="Maven Pro"/>
                <a:ea typeface="Maven Pro"/>
                <a:cs typeface="Maven Pro"/>
                <a:sym typeface="Maven Pro"/>
              </a:rPr>
              <a:t>Place for virtual private networks companies to put their apps on our platform-20% cut of each copy sold</a:t>
            </a:r>
            <a:endParaRPr sz="2100">
              <a:solidFill>
                <a:srgbClr val="85200C"/>
              </a:solidFill>
              <a:latin typeface="Maven Pro"/>
              <a:ea typeface="Maven Pro"/>
              <a:cs typeface="Maven Pro"/>
              <a:sym typeface="Maven Pro"/>
            </a:endParaRPr>
          </a:p>
          <a:p>
            <a:pPr indent="-361950" lvl="0" marL="457200" rtl="0" algn="l">
              <a:spcBef>
                <a:spcPts val="0"/>
              </a:spcBef>
              <a:spcAft>
                <a:spcPts val="0"/>
              </a:spcAft>
              <a:buClr>
                <a:srgbClr val="85200C"/>
              </a:buClr>
              <a:buSzPts val="2100"/>
              <a:buFont typeface="Maven Pro"/>
              <a:buChar char="●"/>
            </a:pPr>
            <a:r>
              <a:rPr lang="en" sz="2100">
                <a:solidFill>
                  <a:srgbClr val="85200C"/>
                </a:solidFill>
                <a:latin typeface="Maven Pro"/>
                <a:ea typeface="Maven Pro"/>
                <a:cs typeface="Maven Pro"/>
                <a:sym typeface="Maven Pro"/>
              </a:rPr>
              <a:t>H</a:t>
            </a:r>
            <a:r>
              <a:rPr lang="en" sz="2100">
                <a:solidFill>
                  <a:srgbClr val="85200C"/>
                </a:solidFill>
                <a:latin typeface="Maven Pro"/>
                <a:ea typeface="Maven Pro"/>
                <a:cs typeface="Maven Pro"/>
                <a:sym typeface="Maven Pro"/>
              </a:rPr>
              <a:t>elpDesk service charge $49/h</a:t>
            </a:r>
            <a:endParaRPr sz="2100">
              <a:solidFill>
                <a:srgbClr val="85200C"/>
              </a:solidFill>
              <a:latin typeface="Maven Pro"/>
              <a:ea typeface="Maven Pro"/>
              <a:cs typeface="Maven Pro"/>
              <a:sym typeface="Maven Pro"/>
            </a:endParaRPr>
          </a:p>
        </p:txBody>
      </p:sp>
      <p:pic>
        <p:nvPicPr>
          <p:cNvPr id="397" name="Google Shape;397;p22"/>
          <p:cNvPicPr preferRelativeResize="0"/>
          <p:nvPr/>
        </p:nvPicPr>
        <p:blipFill>
          <a:blip r:embed="rId3">
            <a:alphaModFix/>
          </a:blip>
          <a:stretch>
            <a:fillRect/>
          </a:stretch>
        </p:blipFill>
        <p:spPr>
          <a:xfrm>
            <a:off x="95250" y="124525"/>
            <a:ext cx="1888775" cy="1084800"/>
          </a:xfrm>
          <a:prstGeom prst="rect">
            <a:avLst/>
          </a:prstGeom>
          <a:noFill/>
          <a:ln>
            <a:noFill/>
          </a:ln>
        </p:spPr>
      </p:pic>
      <p:pic>
        <p:nvPicPr>
          <p:cNvPr id="398" name="Google Shape;398;p22"/>
          <p:cNvPicPr preferRelativeResize="0"/>
          <p:nvPr/>
        </p:nvPicPr>
        <p:blipFill>
          <a:blip r:embed="rId4">
            <a:alphaModFix/>
          </a:blip>
          <a:stretch>
            <a:fillRect/>
          </a:stretch>
        </p:blipFill>
        <p:spPr>
          <a:xfrm>
            <a:off x="6901300" y="4109625"/>
            <a:ext cx="1690675" cy="96245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 calcmode="lin" valueType="num">
                                      <p:cBhvr additive="base">
                                        <p:cTn dur="1000"/>
                                        <p:tgtEl>
                                          <p:spTgt spid="39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 calcmode="lin" valueType="num">
                                      <p:cBhvr additive="base">
                                        <p:cTn dur="1000"/>
                                        <p:tgtEl>
                                          <p:spTgt spid="39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 calcmode="lin" valueType="num">
                                      <p:cBhvr additive="base">
                                        <p:cTn dur="1000"/>
                                        <p:tgtEl>
                                          <p:spTgt spid="39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anim calcmode="lin" valueType="num">
                                      <p:cBhvr additive="base">
                                        <p:cTn dur="1000"/>
                                        <p:tgtEl>
                                          <p:spTgt spid="39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anim calcmode="lin" valueType="num">
                                      <p:cBhvr additive="base">
                                        <p:cTn dur="1000"/>
                                        <p:tgtEl>
                                          <p:spTgt spid="39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xEl>
                                              <p:pRg end="5" st="5"/>
                                            </p:txEl>
                                          </p:spTgt>
                                        </p:tgtEl>
                                        <p:attrNameLst>
                                          <p:attrName>style.visibility</p:attrName>
                                        </p:attrNameLst>
                                      </p:cBhvr>
                                      <p:to>
                                        <p:strVal val="visible"/>
                                      </p:to>
                                    </p:set>
                                    <p:anim calcmode="lin" valueType="num">
                                      <p:cBhvr additive="base">
                                        <p:cTn dur="1000"/>
                                        <p:tgtEl>
                                          <p:spTgt spid="39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xEl>
                                              <p:pRg end="6" st="6"/>
                                            </p:txEl>
                                          </p:spTgt>
                                        </p:tgtEl>
                                        <p:attrNameLst>
                                          <p:attrName>style.visibility</p:attrName>
                                        </p:attrNameLst>
                                      </p:cBhvr>
                                      <p:to>
                                        <p:strVal val="visible"/>
                                      </p:to>
                                    </p:set>
                                    <p:anim calcmode="lin" valueType="num">
                                      <p:cBhvr additive="base">
                                        <p:cTn dur="1000"/>
                                        <p:tgtEl>
                                          <p:spTgt spid="396">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xEl>
                                              <p:pRg end="7" st="7"/>
                                            </p:txEl>
                                          </p:spTgt>
                                        </p:tgtEl>
                                        <p:attrNameLst>
                                          <p:attrName>style.visibility</p:attrName>
                                        </p:attrNameLst>
                                      </p:cBhvr>
                                      <p:to>
                                        <p:strVal val="visible"/>
                                      </p:to>
                                    </p:set>
                                    <p:anim calcmode="lin" valueType="num">
                                      <p:cBhvr additive="base">
                                        <p:cTn dur="1000"/>
                                        <p:tgtEl>
                                          <p:spTgt spid="396">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xEl>
                                              <p:pRg end="8" st="8"/>
                                            </p:txEl>
                                          </p:spTgt>
                                        </p:tgtEl>
                                        <p:attrNameLst>
                                          <p:attrName>style.visibility</p:attrName>
                                        </p:attrNameLst>
                                      </p:cBhvr>
                                      <p:to>
                                        <p:strVal val="visible"/>
                                      </p:to>
                                    </p:set>
                                    <p:anim calcmode="lin" valueType="num">
                                      <p:cBhvr additive="base">
                                        <p:cTn dur="1000"/>
                                        <p:tgtEl>
                                          <p:spTgt spid="396">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23"/>
          <p:cNvSpPr txBox="1"/>
          <p:nvPr>
            <p:ph type="ctrTitle"/>
          </p:nvPr>
        </p:nvSpPr>
        <p:spPr>
          <a:xfrm>
            <a:off x="618525" y="-477850"/>
            <a:ext cx="68067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Government Fundings</a:t>
            </a:r>
            <a:endParaRPr sz="4800"/>
          </a:p>
        </p:txBody>
      </p:sp>
      <p:sp>
        <p:nvSpPr>
          <p:cNvPr id="404" name="Google Shape;404;p23"/>
          <p:cNvSpPr txBox="1"/>
          <p:nvPr>
            <p:ph idx="1" type="subTitle"/>
          </p:nvPr>
        </p:nvSpPr>
        <p:spPr>
          <a:xfrm>
            <a:off x="204425" y="1268225"/>
            <a:ext cx="7839900" cy="3744300"/>
          </a:xfrm>
          <a:prstGeom prst="rect">
            <a:avLst/>
          </a:prstGeom>
        </p:spPr>
        <p:txBody>
          <a:bodyPr anchorCtr="0" anchor="t" bIns="91425" lIns="91425" spcFirstLastPara="1" rIns="91425" wrap="square" tIns="91425">
            <a:noAutofit/>
          </a:bodyPr>
          <a:lstStyle/>
          <a:p>
            <a:pPr indent="0" lvl="0" marL="0" rtl="0" algn="just">
              <a:lnSpc>
                <a:spcPct val="157142"/>
              </a:lnSpc>
              <a:spcBef>
                <a:spcPts val="0"/>
              </a:spcBef>
              <a:spcAft>
                <a:spcPts val="0"/>
              </a:spcAft>
              <a:buClr>
                <a:srgbClr val="000000"/>
              </a:buClr>
              <a:buSzPts val="1100"/>
              <a:buFont typeface="Arial"/>
              <a:buNone/>
            </a:pPr>
            <a:r>
              <a:t/>
            </a:r>
            <a:endParaRPr sz="1200">
              <a:latin typeface="Maven Pro"/>
              <a:ea typeface="Maven Pro"/>
              <a:cs typeface="Maven Pro"/>
              <a:sym typeface="Maven Pro"/>
            </a:endParaRPr>
          </a:p>
          <a:p>
            <a:pPr indent="0" lvl="0" marL="0" rtl="0" algn="just">
              <a:lnSpc>
                <a:spcPct val="157142"/>
              </a:lnSpc>
              <a:spcBef>
                <a:spcPts val="0"/>
              </a:spcBef>
              <a:spcAft>
                <a:spcPts val="0"/>
              </a:spcAft>
              <a:buClr>
                <a:srgbClr val="000000"/>
              </a:buClr>
              <a:buSzPts val="1100"/>
              <a:buFont typeface="Arial"/>
              <a:buNone/>
            </a:pPr>
            <a:r>
              <a:rPr b="1" i="1" lang="en" sz="2800" u="sng">
                <a:latin typeface="Maven Pro"/>
                <a:ea typeface="Maven Pro"/>
                <a:cs typeface="Maven Pro"/>
                <a:sym typeface="Maven Pro"/>
              </a:rPr>
              <a:t>Eligibility:</a:t>
            </a:r>
            <a:r>
              <a:rPr b="1" lang="en" sz="1200">
                <a:latin typeface="Maven Pro"/>
                <a:ea typeface="Maven Pro"/>
                <a:cs typeface="Maven Pro"/>
                <a:sym typeface="Maven Pro"/>
              </a:rPr>
              <a:t> </a:t>
            </a:r>
            <a:r>
              <a:rPr lang="en" sz="1800">
                <a:solidFill>
                  <a:srgbClr val="00FF00"/>
                </a:solidFill>
                <a:latin typeface="Maven Pro"/>
                <a:ea typeface="Maven Pro"/>
                <a:cs typeface="Maven Pro"/>
                <a:sym typeface="Maven Pro"/>
              </a:rPr>
              <a:t>Companies registered in Singapore for less than five years and searching for the breakthrough, IP-based, and commercially viable technological solutions.</a:t>
            </a:r>
            <a:endParaRPr sz="1800">
              <a:solidFill>
                <a:srgbClr val="00FF00"/>
              </a:solidFill>
              <a:latin typeface="Maven Pro"/>
              <a:ea typeface="Maven Pro"/>
              <a:cs typeface="Maven Pro"/>
              <a:sym typeface="Maven Pro"/>
            </a:endParaRPr>
          </a:p>
          <a:p>
            <a:pPr indent="0" lvl="0" marL="0" rtl="0" algn="just">
              <a:lnSpc>
                <a:spcPct val="157142"/>
              </a:lnSpc>
              <a:spcBef>
                <a:spcPts val="0"/>
              </a:spcBef>
              <a:spcAft>
                <a:spcPts val="0"/>
              </a:spcAft>
              <a:buClr>
                <a:srgbClr val="000000"/>
              </a:buClr>
              <a:buSzPts val="1100"/>
              <a:buFont typeface="Arial"/>
              <a:buNone/>
            </a:pPr>
            <a:r>
              <a:t/>
            </a:r>
            <a:endParaRPr b="1" i="1" sz="1200" u="sng">
              <a:latin typeface="Maven Pro"/>
              <a:ea typeface="Maven Pro"/>
              <a:cs typeface="Maven Pro"/>
              <a:sym typeface="Maven Pro"/>
            </a:endParaRPr>
          </a:p>
          <a:p>
            <a:pPr indent="0" lvl="0" marL="0" rtl="0" algn="just">
              <a:lnSpc>
                <a:spcPct val="157142"/>
              </a:lnSpc>
              <a:spcBef>
                <a:spcPts val="0"/>
              </a:spcBef>
              <a:spcAft>
                <a:spcPts val="0"/>
              </a:spcAft>
              <a:buClr>
                <a:srgbClr val="000000"/>
              </a:buClr>
              <a:buSzPts val="1100"/>
              <a:buFont typeface="Arial"/>
              <a:buNone/>
            </a:pPr>
            <a:r>
              <a:rPr b="1" i="1" lang="en" sz="2800" u="sng">
                <a:latin typeface="Maven Pro"/>
                <a:ea typeface="Maven Pro"/>
                <a:cs typeface="Maven Pro"/>
                <a:sym typeface="Maven Pro"/>
              </a:rPr>
              <a:t>How It Works:</a:t>
            </a:r>
            <a:r>
              <a:rPr lang="en" sz="1200">
                <a:latin typeface="Maven Pro"/>
                <a:ea typeface="Maven Pro"/>
                <a:cs typeface="Maven Pro"/>
                <a:sym typeface="Maven Pro"/>
              </a:rPr>
              <a:t> </a:t>
            </a:r>
            <a:r>
              <a:rPr lang="en" sz="1800">
                <a:solidFill>
                  <a:srgbClr val="00FF00"/>
                </a:solidFill>
                <a:latin typeface="Maven Pro"/>
                <a:ea typeface="Maven Pro"/>
                <a:cs typeface="Maven Pro"/>
                <a:sym typeface="Maven Pro"/>
              </a:rPr>
              <a:t>TECS is a two-tier startup funding Singapore grant. Proof of Concept at $250,000 &amp; Proof of Value at $500,000.</a:t>
            </a:r>
            <a:endParaRPr sz="1800">
              <a:solidFill>
                <a:srgbClr val="00FF00"/>
              </a:solidFill>
              <a:latin typeface="Maven Pro"/>
              <a:ea typeface="Maven Pro"/>
              <a:cs typeface="Maven Pro"/>
              <a:sym typeface="Maven Pro"/>
            </a:endParaRPr>
          </a:p>
          <a:p>
            <a:pPr indent="0" lvl="0" marL="0" rtl="0" algn="l">
              <a:spcBef>
                <a:spcPts val="0"/>
              </a:spcBef>
              <a:spcAft>
                <a:spcPts val="0"/>
              </a:spcAft>
              <a:buNone/>
            </a:pPr>
            <a:r>
              <a:t/>
            </a:r>
            <a:endParaRPr sz="1200">
              <a:latin typeface="Maven Pro"/>
              <a:ea typeface="Maven Pro"/>
              <a:cs typeface="Maven Pro"/>
              <a:sym typeface="Maven Pro"/>
            </a:endParaRPr>
          </a:p>
        </p:txBody>
      </p:sp>
      <p:pic>
        <p:nvPicPr>
          <p:cNvPr id="405" name="Google Shape;405;p23"/>
          <p:cNvPicPr preferRelativeResize="0"/>
          <p:nvPr/>
        </p:nvPicPr>
        <p:blipFill>
          <a:blip r:embed="rId3">
            <a:alphaModFix/>
          </a:blip>
          <a:stretch>
            <a:fillRect/>
          </a:stretch>
        </p:blipFill>
        <p:spPr>
          <a:xfrm>
            <a:off x="7541000" y="55550"/>
            <a:ext cx="1603000" cy="160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24"/>
          <p:cNvSpPr txBox="1"/>
          <p:nvPr>
            <p:ph type="ctrTitle"/>
          </p:nvPr>
        </p:nvSpPr>
        <p:spPr>
          <a:xfrm>
            <a:off x="244175" y="471375"/>
            <a:ext cx="52164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Financial Plan</a:t>
            </a:r>
            <a:endParaRPr sz="4800"/>
          </a:p>
        </p:txBody>
      </p:sp>
      <p:sp>
        <p:nvSpPr>
          <p:cNvPr id="411" name="Google Shape;411;p24"/>
          <p:cNvSpPr txBox="1"/>
          <p:nvPr>
            <p:ph idx="1" type="subTitle"/>
          </p:nvPr>
        </p:nvSpPr>
        <p:spPr>
          <a:xfrm>
            <a:off x="851400" y="2473100"/>
            <a:ext cx="5490600" cy="9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are we going to achieve $500,000 in 3 years</a:t>
            </a:r>
            <a:endParaRPr sz="2400"/>
          </a:p>
        </p:txBody>
      </p:sp>
      <p:pic>
        <p:nvPicPr>
          <p:cNvPr id="412" name="Google Shape;412;p24"/>
          <p:cNvPicPr preferRelativeResize="0"/>
          <p:nvPr/>
        </p:nvPicPr>
        <p:blipFill>
          <a:blip r:embed="rId3">
            <a:alphaModFix/>
          </a:blip>
          <a:stretch>
            <a:fillRect/>
          </a:stretch>
        </p:blipFill>
        <p:spPr>
          <a:xfrm>
            <a:off x="5377916" y="541325"/>
            <a:ext cx="2669508" cy="2661300"/>
          </a:xfrm>
          <a:prstGeom prst="rect">
            <a:avLst/>
          </a:prstGeom>
          <a:noFill/>
          <a:ln>
            <a:noFill/>
          </a:ln>
        </p:spPr>
      </p:pic>
      <p:pic>
        <p:nvPicPr>
          <p:cNvPr id="413" name="Google Shape;413;p24"/>
          <p:cNvPicPr preferRelativeResize="0"/>
          <p:nvPr/>
        </p:nvPicPr>
        <p:blipFill>
          <a:blip r:embed="rId4">
            <a:alphaModFix/>
          </a:blip>
          <a:stretch>
            <a:fillRect/>
          </a:stretch>
        </p:blipFill>
        <p:spPr>
          <a:xfrm>
            <a:off x="1124700" y="3465500"/>
            <a:ext cx="1636075" cy="1636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25"/>
          <p:cNvSpPr txBox="1"/>
          <p:nvPr>
            <p:ph type="ctrTitle"/>
          </p:nvPr>
        </p:nvSpPr>
        <p:spPr>
          <a:xfrm>
            <a:off x="151875" y="207000"/>
            <a:ext cx="74400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Starting Cost：Budget</a:t>
            </a:r>
            <a:endParaRPr sz="4800"/>
          </a:p>
        </p:txBody>
      </p:sp>
      <p:sp>
        <p:nvSpPr>
          <p:cNvPr id="419" name="Google Shape;419;p25"/>
          <p:cNvSpPr txBox="1"/>
          <p:nvPr>
            <p:ph idx="1" type="subTitle"/>
          </p:nvPr>
        </p:nvSpPr>
        <p:spPr>
          <a:xfrm>
            <a:off x="619150" y="974750"/>
            <a:ext cx="7688400" cy="3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A9999"/>
                </a:solidFill>
              </a:rPr>
              <a:t>Starting Fund- $250,000(Government funds)</a:t>
            </a:r>
            <a:endParaRPr sz="900">
              <a:solidFill>
                <a:srgbClr val="EA9999"/>
              </a:solidFill>
            </a:endParaRPr>
          </a:p>
          <a:p>
            <a:pPr indent="0" lvl="0" marL="0" rtl="0" algn="l">
              <a:spcBef>
                <a:spcPts val="0"/>
              </a:spcBef>
              <a:spcAft>
                <a:spcPts val="0"/>
              </a:spcAft>
              <a:buNone/>
            </a:pPr>
            <a:r>
              <a:t/>
            </a:r>
            <a:endParaRPr sz="900">
              <a:solidFill>
                <a:srgbClr val="EA9999"/>
              </a:solidFill>
            </a:endParaRPr>
          </a:p>
          <a:p>
            <a:pPr indent="0" lvl="0" marL="0" rtl="0" algn="l">
              <a:spcBef>
                <a:spcPts val="0"/>
              </a:spcBef>
              <a:spcAft>
                <a:spcPts val="0"/>
              </a:spcAft>
              <a:buNone/>
            </a:pPr>
            <a:r>
              <a:rPr lang="en" sz="1800">
                <a:solidFill>
                  <a:srgbClr val="EA9999"/>
                </a:solidFill>
              </a:rPr>
              <a:t>Rental fees for rooms(warehouse):$15000/month </a:t>
            </a:r>
            <a:endParaRPr sz="1800">
              <a:solidFill>
                <a:srgbClr val="EA9999"/>
              </a:solidFill>
            </a:endParaRPr>
          </a:p>
          <a:p>
            <a:pPr indent="0" lvl="0" marL="0" rtl="0" algn="l">
              <a:spcBef>
                <a:spcPts val="0"/>
              </a:spcBef>
              <a:spcAft>
                <a:spcPts val="0"/>
              </a:spcAft>
              <a:buNone/>
            </a:pPr>
            <a:r>
              <a:rPr lang="en" sz="1800">
                <a:solidFill>
                  <a:srgbClr val="EA9999"/>
                </a:solidFill>
              </a:rPr>
              <a:t>(3850sqft/358sqm)</a:t>
            </a:r>
            <a:endParaRPr sz="900">
              <a:solidFill>
                <a:srgbClr val="EA9999"/>
              </a:solidFill>
            </a:endParaRPr>
          </a:p>
          <a:p>
            <a:pPr indent="0" lvl="0" marL="0" rtl="0" algn="l">
              <a:spcBef>
                <a:spcPts val="0"/>
              </a:spcBef>
              <a:spcAft>
                <a:spcPts val="0"/>
              </a:spcAft>
              <a:buNone/>
            </a:pPr>
            <a:r>
              <a:t/>
            </a:r>
            <a:endParaRPr sz="900">
              <a:solidFill>
                <a:srgbClr val="EA9999"/>
              </a:solidFill>
            </a:endParaRPr>
          </a:p>
          <a:p>
            <a:pPr indent="0" lvl="0" marL="0" rtl="0" algn="l">
              <a:spcBef>
                <a:spcPts val="0"/>
              </a:spcBef>
              <a:spcAft>
                <a:spcPts val="0"/>
              </a:spcAft>
              <a:buNone/>
            </a:pPr>
            <a:r>
              <a:rPr lang="en" sz="1800">
                <a:solidFill>
                  <a:srgbClr val="EA9999"/>
                </a:solidFill>
              </a:rPr>
              <a:t>Setting  up a server fee :$100000</a:t>
            </a:r>
            <a:endParaRPr sz="900">
              <a:solidFill>
                <a:srgbClr val="EA9999"/>
              </a:solidFill>
            </a:endParaRPr>
          </a:p>
          <a:p>
            <a:pPr indent="0" lvl="0" marL="0" rtl="0" algn="l">
              <a:spcBef>
                <a:spcPts val="0"/>
              </a:spcBef>
              <a:spcAft>
                <a:spcPts val="0"/>
              </a:spcAft>
              <a:buNone/>
            </a:pPr>
            <a:r>
              <a:t/>
            </a:r>
            <a:endParaRPr sz="900">
              <a:solidFill>
                <a:srgbClr val="EA9999"/>
              </a:solidFill>
            </a:endParaRPr>
          </a:p>
          <a:p>
            <a:pPr indent="0" lvl="0" marL="0" rtl="0" algn="l">
              <a:spcBef>
                <a:spcPts val="0"/>
              </a:spcBef>
              <a:spcAft>
                <a:spcPts val="0"/>
              </a:spcAft>
              <a:buNone/>
            </a:pPr>
            <a:r>
              <a:rPr lang="en" sz="1800">
                <a:solidFill>
                  <a:srgbClr val="EA9999"/>
                </a:solidFill>
              </a:rPr>
              <a:t>Employee fee:$5000 (for each employee) </a:t>
            </a:r>
            <a:endParaRPr sz="900">
              <a:solidFill>
                <a:srgbClr val="EA9999"/>
              </a:solidFill>
            </a:endParaRPr>
          </a:p>
          <a:p>
            <a:pPr indent="0" lvl="0" marL="0" rtl="0" algn="l">
              <a:spcBef>
                <a:spcPts val="0"/>
              </a:spcBef>
              <a:spcAft>
                <a:spcPts val="0"/>
              </a:spcAft>
              <a:buNone/>
            </a:pPr>
            <a:r>
              <a:t/>
            </a:r>
            <a:endParaRPr sz="900">
              <a:solidFill>
                <a:srgbClr val="EA9999"/>
              </a:solidFill>
            </a:endParaRPr>
          </a:p>
          <a:p>
            <a:pPr indent="0" lvl="0" marL="0" rtl="0" algn="l">
              <a:spcBef>
                <a:spcPts val="0"/>
              </a:spcBef>
              <a:spcAft>
                <a:spcPts val="0"/>
              </a:spcAft>
              <a:buNone/>
            </a:pPr>
            <a:r>
              <a:rPr lang="en" sz="1800">
                <a:solidFill>
                  <a:srgbClr val="EA9999"/>
                </a:solidFill>
              </a:rPr>
              <a:t>Office equipment:$10000</a:t>
            </a:r>
            <a:endParaRPr sz="900">
              <a:solidFill>
                <a:srgbClr val="EA9999"/>
              </a:solidFill>
            </a:endParaRPr>
          </a:p>
          <a:p>
            <a:pPr indent="0" lvl="0" marL="0" rtl="0" algn="l">
              <a:spcBef>
                <a:spcPts val="0"/>
              </a:spcBef>
              <a:spcAft>
                <a:spcPts val="0"/>
              </a:spcAft>
              <a:buNone/>
            </a:pPr>
            <a:r>
              <a:t/>
            </a:r>
            <a:endParaRPr sz="900">
              <a:solidFill>
                <a:srgbClr val="EA9999"/>
              </a:solidFill>
            </a:endParaRPr>
          </a:p>
          <a:p>
            <a:pPr indent="0" lvl="0" marL="0" rtl="0" algn="l">
              <a:spcBef>
                <a:spcPts val="0"/>
              </a:spcBef>
              <a:spcAft>
                <a:spcPts val="0"/>
              </a:spcAft>
              <a:buNone/>
            </a:pPr>
            <a:r>
              <a:rPr lang="en" sz="1800">
                <a:solidFill>
                  <a:srgbClr val="EA9999"/>
                </a:solidFill>
              </a:rPr>
              <a:t>Utilities bills:$1500/month</a:t>
            </a:r>
            <a:endParaRPr sz="900">
              <a:solidFill>
                <a:srgbClr val="EA9999"/>
              </a:solidFill>
            </a:endParaRPr>
          </a:p>
          <a:p>
            <a:pPr indent="0" lvl="0" marL="0" rtl="0" algn="l">
              <a:spcBef>
                <a:spcPts val="0"/>
              </a:spcBef>
              <a:spcAft>
                <a:spcPts val="0"/>
              </a:spcAft>
              <a:buNone/>
            </a:pPr>
            <a:r>
              <a:t/>
            </a:r>
            <a:endParaRPr sz="900">
              <a:solidFill>
                <a:srgbClr val="EA9999"/>
              </a:solidFill>
            </a:endParaRPr>
          </a:p>
          <a:p>
            <a:pPr indent="0" lvl="0" marL="0" rtl="0" algn="l">
              <a:spcBef>
                <a:spcPts val="0"/>
              </a:spcBef>
              <a:spcAft>
                <a:spcPts val="0"/>
              </a:spcAft>
              <a:buNone/>
            </a:pPr>
            <a:r>
              <a:rPr lang="en" sz="1800">
                <a:solidFill>
                  <a:srgbClr val="EA9999"/>
                </a:solidFill>
              </a:rPr>
              <a:t>Advertisement fee:$10000(As we have social media </a:t>
            </a:r>
            <a:r>
              <a:rPr lang="en" sz="1800">
                <a:solidFill>
                  <a:srgbClr val="EA9999"/>
                </a:solidFill>
              </a:rPr>
              <a:t>influencer</a:t>
            </a:r>
            <a:r>
              <a:rPr lang="en" sz="1800">
                <a:solidFill>
                  <a:srgbClr val="EA9999"/>
                </a:solidFill>
              </a:rPr>
              <a:t> friend in instagram to </a:t>
            </a:r>
            <a:r>
              <a:rPr lang="en" sz="1800">
                <a:solidFill>
                  <a:srgbClr val="EA9999"/>
                </a:solidFill>
              </a:rPr>
              <a:t>publicize</a:t>
            </a:r>
            <a:r>
              <a:rPr lang="en" sz="1800">
                <a:solidFill>
                  <a:srgbClr val="EA9999"/>
                </a:solidFill>
              </a:rPr>
              <a:t> for us )</a:t>
            </a:r>
            <a:endParaRPr sz="900">
              <a:solidFill>
                <a:srgbClr val="EA9999"/>
              </a:solidFill>
            </a:endParaRPr>
          </a:p>
          <a:p>
            <a:pPr indent="0" lvl="0" marL="0" rtl="0" algn="l">
              <a:spcBef>
                <a:spcPts val="0"/>
              </a:spcBef>
              <a:spcAft>
                <a:spcPts val="0"/>
              </a:spcAft>
              <a:buNone/>
            </a:pPr>
            <a:r>
              <a:t/>
            </a:r>
            <a:endParaRPr sz="900">
              <a:solidFill>
                <a:srgbClr val="EA9999"/>
              </a:solidFill>
            </a:endParaRPr>
          </a:p>
          <a:p>
            <a:pPr indent="0" lvl="0" marL="0" rtl="0" algn="l">
              <a:spcBef>
                <a:spcPts val="0"/>
              </a:spcBef>
              <a:spcAft>
                <a:spcPts val="0"/>
              </a:spcAft>
              <a:buNone/>
            </a:pPr>
            <a:r>
              <a:rPr lang="en" sz="1800">
                <a:solidFill>
                  <a:srgbClr val="EA9999"/>
                </a:solidFill>
              </a:rPr>
              <a:t>Interest from the bank:(6-7%of the loan every month)</a:t>
            </a:r>
            <a:endParaRPr sz="1800">
              <a:solidFill>
                <a:srgbClr val="EA9999"/>
              </a:solidFill>
            </a:endParaRPr>
          </a:p>
        </p:txBody>
      </p:sp>
      <p:pic>
        <p:nvPicPr>
          <p:cNvPr id="420" name="Google Shape;420;p25"/>
          <p:cNvPicPr preferRelativeResize="0"/>
          <p:nvPr/>
        </p:nvPicPr>
        <p:blipFill>
          <a:blip r:embed="rId3">
            <a:alphaModFix/>
          </a:blip>
          <a:stretch>
            <a:fillRect/>
          </a:stretch>
        </p:blipFill>
        <p:spPr>
          <a:xfrm>
            <a:off x="6095025" y="1289450"/>
            <a:ext cx="2941145" cy="2313350"/>
          </a:xfrm>
          <a:prstGeom prst="rect">
            <a:avLst/>
          </a:prstGeom>
          <a:noFill/>
          <a:ln>
            <a:noFill/>
          </a:ln>
        </p:spPr>
      </p:pic>
      <p:sp>
        <p:nvSpPr>
          <p:cNvPr id="421" name="Google Shape;421;p25"/>
          <p:cNvSpPr/>
          <p:nvPr/>
        </p:nvSpPr>
        <p:spPr>
          <a:xfrm>
            <a:off x="318575" y="1138225"/>
            <a:ext cx="230700" cy="1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318575" y="1546613"/>
            <a:ext cx="230700" cy="1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318575" y="2178825"/>
            <a:ext cx="230700" cy="1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318575" y="2625300"/>
            <a:ext cx="230700" cy="1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318575" y="3071763"/>
            <a:ext cx="230700" cy="1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318575" y="3448000"/>
            <a:ext cx="230700" cy="1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318575" y="3905175"/>
            <a:ext cx="230700" cy="1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312250" y="4520725"/>
            <a:ext cx="230700" cy="1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anim calcmode="lin" valueType="num">
                                      <p:cBhvr additive="base">
                                        <p:cTn dur="1000"/>
                                        <p:tgtEl>
                                          <p:spTgt spid="41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anim calcmode="lin" valueType="num">
                                      <p:cBhvr additive="base">
                                        <p:cTn dur="1000"/>
                                        <p:tgtEl>
                                          <p:spTgt spid="41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2" st="2"/>
                                            </p:txEl>
                                          </p:spTgt>
                                        </p:tgtEl>
                                        <p:attrNameLst>
                                          <p:attrName>style.visibility</p:attrName>
                                        </p:attrNameLst>
                                      </p:cBhvr>
                                      <p:to>
                                        <p:strVal val="visible"/>
                                      </p:to>
                                    </p:set>
                                    <p:anim calcmode="lin" valueType="num">
                                      <p:cBhvr additive="base">
                                        <p:cTn dur="1000"/>
                                        <p:tgtEl>
                                          <p:spTgt spid="41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3" st="3"/>
                                            </p:txEl>
                                          </p:spTgt>
                                        </p:tgtEl>
                                        <p:attrNameLst>
                                          <p:attrName>style.visibility</p:attrName>
                                        </p:attrNameLst>
                                      </p:cBhvr>
                                      <p:to>
                                        <p:strVal val="visible"/>
                                      </p:to>
                                    </p:set>
                                    <p:anim calcmode="lin" valueType="num">
                                      <p:cBhvr additive="base">
                                        <p:cTn dur="1000"/>
                                        <p:tgtEl>
                                          <p:spTgt spid="41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4" st="4"/>
                                            </p:txEl>
                                          </p:spTgt>
                                        </p:tgtEl>
                                        <p:attrNameLst>
                                          <p:attrName>style.visibility</p:attrName>
                                        </p:attrNameLst>
                                      </p:cBhvr>
                                      <p:to>
                                        <p:strVal val="visible"/>
                                      </p:to>
                                    </p:set>
                                    <p:anim calcmode="lin" valueType="num">
                                      <p:cBhvr additive="base">
                                        <p:cTn dur="1000"/>
                                        <p:tgtEl>
                                          <p:spTgt spid="41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5" st="5"/>
                                            </p:txEl>
                                          </p:spTgt>
                                        </p:tgtEl>
                                        <p:attrNameLst>
                                          <p:attrName>style.visibility</p:attrName>
                                        </p:attrNameLst>
                                      </p:cBhvr>
                                      <p:to>
                                        <p:strVal val="visible"/>
                                      </p:to>
                                    </p:set>
                                    <p:anim calcmode="lin" valueType="num">
                                      <p:cBhvr additive="base">
                                        <p:cTn dur="1000"/>
                                        <p:tgtEl>
                                          <p:spTgt spid="41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6" st="6"/>
                                            </p:txEl>
                                          </p:spTgt>
                                        </p:tgtEl>
                                        <p:attrNameLst>
                                          <p:attrName>style.visibility</p:attrName>
                                        </p:attrNameLst>
                                      </p:cBhvr>
                                      <p:to>
                                        <p:strVal val="visible"/>
                                      </p:to>
                                    </p:set>
                                    <p:anim calcmode="lin" valueType="num">
                                      <p:cBhvr additive="base">
                                        <p:cTn dur="1000"/>
                                        <p:tgtEl>
                                          <p:spTgt spid="41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7" st="7"/>
                                            </p:txEl>
                                          </p:spTgt>
                                        </p:tgtEl>
                                        <p:attrNameLst>
                                          <p:attrName>style.visibility</p:attrName>
                                        </p:attrNameLst>
                                      </p:cBhvr>
                                      <p:to>
                                        <p:strVal val="visible"/>
                                      </p:to>
                                    </p:set>
                                    <p:anim calcmode="lin" valueType="num">
                                      <p:cBhvr additive="base">
                                        <p:cTn dur="1000"/>
                                        <p:tgtEl>
                                          <p:spTgt spid="419">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8" st="8"/>
                                            </p:txEl>
                                          </p:spTgt>
                                        </p:tgtEl>
                                        <p:attrNameLst>
                                          <p:attrName>style.visibility</p:attrName>
                                        </p:attrNameLst>
                                      </p:cBhvr>
                                      <p:to>
                                        <p:strVal val="visible"/>
                                      </p:to>
                                    </p:set>
                                    <p:anim calcmode="lin" valueType="num">
                                      <p:cBhvr additive="base">
                                        <p:cTn dur="1000"/>
                                        <p:tgtEl>
                                          <p:spTgt spid="419">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9" st="9"/>
                                            </p:txEl>
                                          </p:spTgt>
                                        </p:tgtEl>
                                        <p:attrNameLst>
                                          <p:attrName>style.visibility</p:attrName>
                                        </p:attrNameLst>
                                      </p:cBhvr>
                                      <p:to>
                                        <p:strVal val="visible"/>
                                      </p:to>
                                    </p:set>
                                    <p:anim calcmode="lin" valueType="num">
                                      <p:cBhvr additive="base">
                                        <p:cTn dur="1000"/>
                                        <p:tgtEl>
                                          <p:spTgt spid="419">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10" st="10"/>
                                            </p:txEl>
                                          </p:spTgt>
                                        </p:tgtEl>
                                        <p:attrNameLst>
                                          <p:attrName>style.visibility</p:attrName>
                                        </p:attrNameLst>
                                      </p:cBhvr>
                                      <p:to>
                                        <p:strVal val="visible"/>
                                      </p:to>
                                    </p:set>
                                    <p:anim calcmode="lin" valueType="num">
                                      <p:cBhvr additive="base">
                                        <p:cTn dur="1000"/>
                                        <p:tgtEl>
                                          <p:spTgt spid="419">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11" st="11"/>
                                            </p:txEl>
                                          </p:spTgt>
                                        </p:tgtEl>
                                        <p:attrNameLst>
                                          <p:attrName>style.visibility</p:attrName>
                                        </p:attrNameLst>
                                      </p:cBhvr>
                                      <p:to>
                                        <p:strVal val="visible"/>
                                      </p:to>
                                    </p:set>
                                    <p:anim calcmode="lin" valueType="num">
                                      <p:cBhvr additive="base">
                                        <p:cTn dur="1000"/>
                                        <p:tgtEl>
                                          <p:spTgt spid="419">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12" st="12"/>
                                            </p:txEl>
                                          </p:spTgt>
                                        </p:tgtEl>
                                        <p:attrNameLst>
                                          <p:attrName>style.visibility</p:attrName>
                                        </p:attrNameLst>
                                      </p:cBhvr>
                                      <p:to>
                                        <p:strVal val="visible"/>
                                      </p:to>
                                    </p:set>
                                    <p:anim calcmode="lin" valueType="num">
                                      <p:cBhvr additive="base">
                                        <p:cTn dur="1000"/>
                                        <p:tgtEl>
                                          <p:spTgt spid="419">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13" st="13"/>
                                            </p:txEl>
                                          </p:spTgt>
                                        </p:tgtEl>
                                        <p:attrNameLst>
                                          <p:attrName>style.visibility</p:attrName>
                                        </p:attrNameLst>
                                      </p:cBhvr>
                                      <p:to>
                                        <p:strVal val="visible"/>
                                      </p:to>
                                    </p:set>
                                    <p:anim calcmode="lin" valueType="num">
                                      <p:cBhvr additive="base">
                                        <p:cTn dur="1000"/>
                                        <p:tgtEl>
                                          <p:spTgt spid="419">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14" st="14"/>
                                            </p:txEl>
                                          </p:spTgt>
                                        </p:tgtEl>
                                        <p:attrNameLst>
                                          <p:attrName>style.visibility</p:attrName>
                                        </p:attrNameLst>
                                      </p:cBhvr>
                                      <p:to>
                                        <p:strVal val="visible"/>
                                      </p:to>
                                    </p:set>
                                    <p:anim calcmode="lin" valueType="num">
                                      <p:cBhvr additive="base">
                                        <p:cTn dur="1000"/>
                                        <p:tgtEl>
                                          <p:spTgt spid="419">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9">
                                            <p:txEl>
                                              <p:pRg end="15" st="15"/>
                                            </p:txEl>
                                          </p:spTgt>
                                        </p:tgtEl>
                                        <p:attrNameLst>
                                          <p:attrName>style.visibility</p:attrName>
                                        </p:attrNameLst>
                                      </p:cBhvr>
                                      <p:to>
                                        <p:strVal val="visible"/>
                                      </p:to>
                                    </p:set>
                                    <p:anim calcmode="lin" valueType="num">
                                      <p:cBhvr additive="base">
                                        <p:cTn dur="1000"/>
                                        <p:tgtEl>
                                          <p:spTgt spid="419">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26"/>
          <p:cNvSpPr txBox="1"/>
          <p:nvPr>
            <p:ph type="ctrTitle"/>
          </p:nvPr>
        </p:nvSpPr>
        <p:spPr>
          <a:xfrm>
            <a:off x="198525" y="99200"/>
            <a:ext cx="7462500" cy="54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Financial Summary </a:t>
            </a:r>
            <a:endParaRPr/>
          </a:p>
        </p:txBody>
      </p:sp>
      <p:sp>
        <p:nvSpPr>
          <p:cNvPr id="434" name="Google Shape;434;p26"/>
          <p:cNvSpPr txBox="1"/>
          <p:nvPr>
            <p:ph idx="1" type="subTitle"/>
          </p:nvPr>
        </p:nvSpPr>
        <p:spPr>
          <a:xfrm>
            <a:off x="270850" y="641300"/>
            <a:ext cx="2082300" cy="3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First Year:</a:t>
            </a:r>
            <a:endParaRPr sz="1800" u="sng"/>
          </a:p>
        </p:txBody>
      </p:sp>
      <p:sp>
        <p:nvSpPr>
          <p:cNvPr id="435" name="Google Shape;435;p26"/>
          <p:cNvSpPr txBox="1"/>
          <p:nvPr/>
        </p:nvSpPr>
        <p:spPr>
          <a:xfrm>
            <a:off x="198525" y="1054800"/>
            <a:ext cx="7237200" cy="1140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Estimated revenue:$65 016++ (click advertisement)</a:t>
            </a:r>
            <a:endParaRPr sz="1600"/>
          </a:p>
          <a:p>
            <a:pPr indent="-330200" lvl="0" marL="457200" rtl="0" algn="l">
              <a:spcBef>
                <a:spcPts val="0"/>
              </a:spcBef>
              <a:spcAft>
                <a:spcPts val="0"/>
              </a:spcAft>
              <a:buSzPts val="1600"/>
              <a:buChar char="●"/>
            </a:pPr>
            <a:r>
              <a:rPr lang="en" sz="1600"/>
              <a:t>Estimated Cost of total expenses:$250 000(Our expense for the first year is so huge because we need to pay for the setting fee for company)</a:t>
            </a:r>
            <a:endParaRPr sz="1600"/>
          </a:p>
          <a:p>
            <a:pPr indent="-330200" lvl="0" marL="457200" rtl="0" algn="l">
              <a:spcBef>
                <a:spcPts val="0"/>
              </a:spcBef>
              <a:spcAft>
                <a:spcPts val="0"/>
              </a:spcAft>
              <a:buSzPts val="1600"/>
              <a:buChar char="●"/>
            </a:pPr>
            <a:r>
              <a:rPr lang="en" sz="1600"/>
              <a:t>Estimated loss:$184 984</a:t>
            </a:r>
            <a:endParaRPr sz="1600"/>
          </a:p>
        </p:txBody>
      </p:sp>
      <p:sp>
        <p:nvSpPr>
          <p:cNvPr id="436" name="Google Shape;436;p26"/>
          <p:cNvSpPr txBox="1"/>
          <p:nvPr/>
        </p:nvSpPr>
        <p:spPr>
          <a:xfrm>
            <a:off x="256350" y="2195800"/>
            <a:ext cx="20823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u="sng">
                <a:solidFill>
                  <a:schemeClr val="lt1"/>
                </a:solidFill>
                <a:latin typeface="Nunito"/>
                <a:ea typeface="Nunito"/>
                <a:cs typeface="Nunito"/>
                <a:sym typeface="Nunito"/>
              </a:rPr>
              <a:t>Second</a:t>
            </a:r>
            <a:r>
              <a:rPr lang="en" sz="1800" u="sng">
                <a:solidFill>
                  <a:schemeClr val="lt1"/>
                </a:solidFill>
                <a:latin typeface="Nunito"/>
                <a:ea typeface="Nunito"/>
                <a:cs typeface="Nunito"/>
                <a:sym typeface="Nunito"/>
              </a:rPr>
              <a:t> Year:</a:t>
            </a:r>
            <a:endParaRPr sz="1800"/>
          </a:p>
        </p:txBody>
      </p:sp>
      <p:sp>
        <p:nvSpPr>
          <p:cNvPr id="437" name="Google Shape;437;p26"/>
          <p:cNvSpPr txBox="1"/>
          <p:nvPr/>
        </p:nvSpPr>
        <p:spPr>
          <a:xfrm>
            <a:off x="198525" y="2456700"/>
            <a:ext cx="4815900" cy="10650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Estimated revenue:$361 536</a:t>
            </a:r>
            <a:endParaRPr sz="1600"/>
          </a:p>
          <a:p>
            <a:pPr indent="-330200" lvl="0" marL="457200" rtl="0" algn="l">
              <a:spcBef>
                <a:spcPts val="0"/>
              </a:spcBef>
              <a:spcAft>
                <a:spcPts val="0"/>
              </a:spcAft>
              <a:buSzPts val="1600"/>
              <a:buChar char="●"/>
            </a:pPr>
            <a:r>
              <a:rPr lang="en" sz="1600"/>
              <a:t>Estimated Cost of total expenses:$194 984</a:t>
            </a:r>
            <a:endParaRPr sz="1600"/>
          </a:p>
          <a:p>
            <a:pPr indent="-330200" lvl="0" marL="457200" rtl="0" algn="l">
              <a:spcBef>
                <a:spcPts val="0"/>
              </a:spcBef>
              <a:spcAft>
                <a:spcPts val="0"/>
              </a:spcAft>
              <a:buSzPts val="1600"/>
              <a:buChar char="●"/>
            </a:pPr>
            <a:r>
              <a:rPr lang="en" sz="1600"/>
              <a:t>Estimated profit:$166 552</a:t>
            </a:r>
            <a:endParaRPr sz="1600"/>
          </a:p>
        </p:txBody>
      </p:sp>
      <p:sp>
        <p:nvSpPr>
          <p:cNvPr id="438" name="Google Shape;438;p26"/>
          <p:cNvSpPr txBox="1"/>
          <p:nvPr/>
        </p:nvSpPr>
        <p:spPr>
          <a:xfrm>
            <a:off x="256350" y="3551975"/>
            <a:ext cx="1600500" cy="69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solidFill>
                  <a:schemeClr val="lt1"/>
                </a:solidFill>
                <a:latin typeface="Nunito"/>
                <a:ea typeface="Nunito"/>
                <a:cs typeface="Nunito"/>
                <a:sym typeface="Nunito"/>
              </a:rPr>
              <a:t>Third</a:t>
            </a:r>
            <a:r>
              <a:rPr lang="en" sz="1800" u="sng">
                <a:solidFill>
                  <a:schemeClr val="lt1"/>
                </a:solidFill>
                <a:latin typeface="Nunito"/>
                <a:ea typeface="Nunito"/>
                <a:cs typeface="Nunito"/>
                <a:sym typeface="Nunito"/>
              </a:rPr>
              <a:t> Year:</a:t>
            </a:r>
            <a:endParaRPr sz="1800"/>
          </a:p>
        </p:txBody>
      </p:sp>
      <p:sp>
        <p:nvSpPr>
          <p:cNvPr id="439" name="Google Shape;439;p26"/>
          <p:cNvSpPr txBox="1"/>
          <p:nvPr/>
        </p:nvSpPr>
        <p:spPr>
          <a:xfrm>
            <a:off x="307050" y="3984300"/>
            <a:ext cx="4939800" cy="1015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Estimated revenue:$926 436</a:t>
            </a:r>
            <a:endParaRPr sz="1600"/>
          </a:p>
          <a:p>
            <a:pPr indent="-330200" lvl="0" marL="457200" rtl="0" algn="l">
              <a:spcBef>
                <a:spcPts val="0"/>
              </a:spcBef>
              <a:spcAft>
                <a:spcPts val="0"/>
              </a:spcAft>
              <a:buSzPts val="1600"/>
              <a:buChar char="●"/>
            </a:pPr>
            <a:r>
              <a:rPr lang="en" sz="1600"/>
              <a:t>Estimated Cost of total expenses:$10 000</a:t>
            </a:r>
            <a:endParaRPr sz="1600"/>
          </a:p>
          <a:p>
            <a:pPr indent="-330200" lvl="0" marL="457200" rtl="0" algn="l">
              <a:spcBef>
                <a:spcPts val="0"/>
              </a:spcBef>
              <a:spcAft>
                <a:spcPts val="0"/>
              </a:spcAft>
              <a:buSzPts val="1600"/>
              <a:buChar char="●"/>
            </a:pPr>
            <a:r>
              <a:rPr lang="en" sz="1600"/>
              <a:t>Estimated profit:$916436</a:t>
            </a:r>
            <a:endParaRPr sz="1600"/>
          </a:p>
        </p:txBody>
      </p:sp>
      <p:pic>
        <p:nvPicPr>
          <p:cNvPr id="440" name="Google Shape;440;p26"/>
          <p:cNvPicPr preferRelativeResize="0"/>
          <p:nvPr/>
        </p:nvPicPr>
        <p:blipFill>
          <a:blip r:embed="rId3">
            <a:alphaModFix/>
          </a:blip>
          <a:stretch>
            <a:fillRect/>
          </a:stretch>
        </p:blipFill>
        <p:spPr>
          <a:xfrm>
            <a:off x="5246850" y="3333775"/>
            <a:ext cx="3629175" cy="151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1000"/>
                                        <p:tgtEl>
                                          <p:spTgt spid="435"/>
                                        </p:tgtEl>
                                        <p:attrNameLst>
                                          <p:attrName>ppt_w</p:attrName>
                                        </p:attrNameLst>
                                      </p:cBhvr>
                                      <p:tavLst>
                                        <p:tav fmla="" tm="0">
                                          <p:val>
                                            <p:strVal val="0"/>
                                          </p:val>
                                        </p:tav>
                                        <p:tav fmla="" tm="100000">
                                          <p:val>
                                            <p:strVal val="#ppt_w"/>
                                          </p:val>
                                        </p:tav>
                                      </p:tavLst>
                                    </p:anim>
                                    <p:anim calcmode="lin" valueType="num">
                                      <p:cBhvr additive="base">
                                        <p:cTn dur="1000"/>
                                        <p:tgtEl>
                                          <p:spTgt spid="43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1000"/>
                                        <p:tgtEl>
                                          <p:spTgt spid="437"/>
                                        </p:tgtEl>
                                        <p:attrNameLst>
                                          <p:attrName>ppt_w</p:attrName>
                                        </p:attrNameLst>
                                      </p:cBhvr>
                                      <p:tavLst>
                                        <p:tav fmla="" tm="0">
                                          <p:val>
                                            <p:strVal val="0"/>
                                          </p:val>
                                        </p:tav>
                                        <p:tav fmla="" tm="100000">
                                          <p:val>
                                            <p:strVal val="#ppt_w"/>
                                          </p:val>
                                        </p:tav>
                                      </p:tavLst>
                                    </p:anim>
                                    <p:anim calcmode="lin" valueType="num">
                                      <p:cBhvr additive="base">
                                        <p:cTn dur="1000"/>
                                        <p:tgtEl>
                                          <p:spTgt spid="43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1000"/>
                                        <p:tgtEl>
                                          <p:spTgt spid="439"/>
                                        </p:tgtEl>
                                        <p:attrNameLst>
                                          <p:attrName>ppt_w</p:attrName>
                                        </p:attrNameLst>
                                      </p:cBhvr>
                                      <p:tavLst>
                                        <p:tav fmla="" tm="0">
                                          <p:val>
                                            <p:strVal val="0"/>
                                          </p:val>
                                        </p:tav>
                                        <p:tav fmla="" tm="100000">
                                          <p:val>
                                            <p:strVal val="#ppt_w"/>
                                          </p:val>
                                        </p:tav>
                                      </p:tavLst>
                                    </p:anim>
                                    <p:anim calcmode="lin" valueType="num">
                                      <p:cBhvr additive="base">
                                        <p:cTn dur="1000"/>
                                        <p:tgtEl>
                                          <p:spTgt spid="43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27"/>
          <p:cNvSpPr txBox="1"/>
          <p:nvPr>
            <p:ph type="ctrTitle"/>
          </p:nvPr>
        </p:nvSpPr>
        <p:spPr>
          <a:xfrm>
            <a:off x="824000" y="-214600"/>
            <a:ext cx="7467600" cy="18729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Why we are making more and more money each year?</a:t>
            </a:r>
            <a:endParaRPr/>
          </a:p>
        </p:txBody>
      </p:sp>
      <p:sp>
        <p:nvSpPr>
          <p:cNvPr id="446" name="Google Shape;446;p27"/>
          <p:cNvSpPr txBox="1"/>
          <p:nvPr>
            <p:ph idx="1" type="subTitle"/>
          </p:nvPr>
        </p:nvSpPr>
        <p:spPr>
          <a:xfrm>
            <a:off x="693025" y="2393850"/>
            <a:ext cx="8057100" cy="3057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400">
                <a:solidFill>
                  <a:srgbClr val="F1C232"/>
                </a:solidFill>
              </a:rPr>
              <a:t>As our company income is mostly earn through advertising, so throughout the year our company will have more and more user and thus the advertising company will pay us more and more.At the same time we also liaise with the advertising company and we help each other by doing each other the favour of promoting one another.</a:t>
            </a:r>
            <a:endParaRPr sz="2400">
              <a:solidFill>
                <a:srgbClr val="F1C232"/>
              </a:solidFill>
            </a:endParaRPr>
          </a:p>
        </p:txBody>
      </p:sp>
      <p:pic>
        <p:nvPicPr>
          <p:cNvPr id="447" name="Google Shape;447;p27"/>
          <p:cNvPicPr preferRelativeResize="0"/>
          <p:nvPr/>
        </p:nvPicPr>
        <p:blipFill>
          <a:blip r:embed="rId3">
            <a:alphaModFix/>
          </a:blip>
          <a:stretch>
            <a:fillRect/>
          </a:stretch>
        </p:blipFill>
        <p:spPr>
          <a:xfrm>
            <a:off x="6393650" y="900175"/>
            <a:ext cx="2244538" cy="149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28"/>
          <p:cNvSpPr txBox="1"/>
          <p:nvPr>
            <p:ph type="ctrTitle"/>
          </p:nvPr>
        </p:nvSpPr>
        <p:spPr>
          <a:xfrm>
            <a:off x="1036325" y="108875"/>
            <a:ext cx="65454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Competitions/Competitors</a:t>
            </a:r>
            <a:endParaRPr/>
          </a:p>
        </p:txBody>
      </p:sp>
      <p:pic>
        <p:nvPicPr>
          <p:cNvPr id="453" name="Google Shape;453;p28"/>
          <p:cNvPicPr preferRelativeResize="0"/>
          <p:nvPr/>
        </p:nvPicPr>
        <p:blipFill>
          <a:blip r:embed="rId3">
            <a:alphaModFix/>
          </a:blip>
          <a:stretch>
            <a:fillRect/>
          </a:stretch>
        </p:blipFill>
        <p:spPr>
          <a:xfrm>
            <a:off x="179775" y="2118750"/>
            <a:ext cx="3148750" cy="1771175"/>
          </a:xfrm>
          <a:prstGeom prst="rect">
            <a:avLst/>
          </a:prstGeom>
          <a:noFill/>
          <a:ln>
            <a:noFill/>
          </a:ln>
        </p:spPr>
      </p:pic>
      <p:pic>
        <p:nvPicPr>
          <p:cNvPr id="454" name="Google Shape;454;p28"/>
          <p:cNvPicPr preferRelativeResize="0"/>
          <p:nvPr/>
        </p:nvPicPr>
        <p:blipFill>
          <a:blip r:embed="rId4">
            <a:alphaModFix/>
          </a:blip>
          <a:stretch>
            <a:fillRect/>
          </a:stretch>
        </p:blipFill>
        <p:spPr>
          <a:xfrm>
            <a:off x="5880521" y="2171071"/>
            <a:ext cx="3495824" cy="1519150"/>
          </a:xfrm>
          <a:prstGeom prst="rect">
            <a:avLst/>
          </a:prstGeom>
          <a:noFill/>
          <a:ln>
            <a:noFill/>
          </a:ln>
        </p:spPr>
      </p:pic>
      <p:sp>
        <p:nvSpPr>
          <p:cNvPr id="455" name="Google Shape;455;p28"/>
          <p:cNvSpPr txBox="1"/>
          <p:nvPr/>
        </p:nvSpPr>
        <p:spPr>
          <a:xfrm>
            <a:off x="849500" y="4133775"/>
            <a:ext cx="1809300" cy="4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Games</a:t>
            </a:r>
            <a:endParaRPr/>
          </a:p>
        </p:txBody>
      </p:sp>
      <p:sp>
        <p:nvSpPr>
          <p:cNvPr id="456" name="Google Shape;456;p28"/>
          <p:cNvSpPr txBox="1"/>
          <p:nvPr/>
        </p:nvSpPr>
        <p:spPr>
          <a:xfrm>
            <a:off x="7045638" y="4187775"/>
            <a:ext cx="1443600" cy="4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Antivirus</a:t>
            </a:r>
            <a:endParaRPr/>
          </a:p>
        </p:txBody>
      </p:sp>
      <p:sp>
        <p:nvSpPr>
          <p:cNvPr id="457" name="Google Shape;457;p28"/>
          <p:cNvSpPr txBox="1"/>
          <p:nvPr/>
        </p:nvSpPr>
        <p:spPr>
          <a:xfrm>
            <a:off x="4249225" y="4187775"/>
            <a:ext cx="14436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Platform</a:t>
            </a:r>
            <a:endParaRPr/>
          </a:p>
        </p:txBody>
      </p:sp>
      <p:pic>
        <p:nvPicPr>
          <p:cNvPr id="458" name="Google Shape;458;p28"/>
          <p:cNvPicPr preferRelativeResize="0"/>
          <p:nvPr/>
        </p:nvPicPr>
        <p:blipFill>
          <a:blip r:embed="rId5">
            <a:alphaModFix/>
          </a:blip>
          <a:stretch>
            <a:fillRect/>
          </a:stretch>
        </p:blipFill>
        <p:spPr>
          <a:xfrm>
            <a:off x="3770425" y="2053738"/>
            <a:ext cx="1901200" cy="1901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29"/>
          <p:cNvSpPr txBox="1"/>
          <p:nvPr>
            <p:ph type="ctrTitle"/>
          </p:nvPr>
        </p:nvSpPr>
        <p:spPr>
          <a:xfrm>
            <a:off x="351425" y="-152400"/>
            <a:ext cx="5839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are we different from our competitors?</a:t>
            </a:r>
            <a:endParaRPr/>
          </a:p>
        </p:txBody>
      </p:sp>
      <p:sp>
        <p:nvSpPr>
          <p:cNvPr id="464" name="Google Shape;464;p29"/>
          <p:cNvSpPr txBox="1"/>
          <p:nvPr>
            <p:ph idx="1" type="subTitle"/>
          </p:nvPr>
        </p:nvSpPr>
        <p:spPr>
          <a:xfrm>
            <a:off x="163000" y="1698650"/>
            <a:ext cx="6928800" cy="3074400"/>
          </a:xfrm>
          <a:prstGeom prst="rect">
            <a:avLst/>
          </a:prstGeom>
        </p:spPr>
        <p:txBody>
          <a:bodyPr anchorCtr="0" anchor="t" bIns="91425" lIns="91425" spcFirstLastPara="1" rIns="91425" wrap="square" tIns="91425">
            <a:noAutofit/>
          </a:bodyPr>
          <a:lstStyle/>
          <a:p>
            <a:pPr indent="0" lvl="0" marL="457200" rtl="0" algn="l">
              <a:spcBef>
                <a:spcPts val="1000"/>
              </a:spcBef>
              <a:spcAft>
                <a:spcPts val="0"/>
              </a:spcAft>
              <a:buNone/>
            </a:pPr>
            <a:r>
              <a:rPr b="1" i="1" lang="en" sz="2400" u="sng"/>
              <a:t>HOW IS OUR SOLUTION DIFFERENT FROM THOSE EXISTING ONES?</a:t>
            </a:r>
            <a:endParaRPr b="1" i="1" sz="2400" u="sng"/>
          </a:p>
          <a:p>
            <a:pPr indent="-285750" lvl="0" marL="285750" rtl="0" algn="l">
              <a:spcBef>
                <a:spcPts val="1000"/>
              </a:spcBef>
              <a:spcAft>
                <a:spcPts val="0"/>
              </a:spcAft>
              <a:buClr>
                <a:srgbClr val="674EA7"/>
              </a:buClr>
              <a:buSzPts val="2400"/>
              <a:buChar char="•"/>
            </a:pPr>
            <a:r>
              <a:rPr lang="en" sz="2400">
                <a:solidFill>
                  <a:srgbClr val="674EA7"/>
                </a:solidFill>
              </a:rPr>
              <a:t>Those company that being mention above are not perfect, they may not have all the features that meet all the expectations for  customers convenience..  </a:t>
            </a:r>
            <a:endParaRPr sz="2400">
              <a:solidFill>
                <a:srgbClr val="674EA7"/>
              </a:solidFill>
            </a:endParaRPr>
          </a:p>
          <a:p>
            <a:pPr indent="-285750" lvl="0" marL="285750" rtl="0" algn="l">
              <a:spcBef>
                <a:spcPts val="1000"/>
              </a:spcBef>
              <a:spcAft>
                <a:spcPts val="0"/>
              </a:spcAft>
              <a:buClr>
                <a:srgbClr val="674EA7"/>
              </a:buClr>
              <a:buSzPts val="2400"/>
              <a:buChar char="•"/>
            </a:pPr>
            <a:r>
              <a:rPr lang="en" sz="2400">
                <a:solidFill>
                  <a:srgbClr val="674EA7"/>
                </a:solidFill>
              </a:rPr>
              <a:t>We decided to combine some features together</a:t>
            </a:r>
            <a:endParaRPr sz="2400">
              <a:solidFill>
                <a:srgbClr val="674EA7"/>
              </a:solidFill>
            </a:endParaRPr>
          </a:p>
          <a:p>
            <a:pPr indent="0" lvl="0" marL="0" rtl="0" algn="l">
              <a:spcBef>
                <a:spcPts val="0"/>
              </a:spcBef>
              <a:spcAft>
                <a:spcPts val="0"/>
              </a:spcAft>
              <a:buNone/>
            </a:pPr>
            <a:r>
              <a:t/>
            </a:r>
            <a:endParaRPr/>
          </a:p>
        </p:txBody>
      </p:sp>
      <p:pic>
        <p:nvPicPr>
          <p:cNvPr id="465" name="Google Shape;465;p29"/>
          <p:cNvPicPr preferRelativeResize="0"/>
          <p:nvPr/>
        </p:nvPicPr>
        <p:blipFill>
          <a:blip r:embed="rId3">
            <a:alphaModFix/>
          </a:blip>
          <a:stretch>
            <a:fillRect/>
          </a:stretch>
        </p:blipFill>
        <p:spPr>
          <a:xfrm>
            <a:off x="7170513" y="1698650"/>
            <a:ext cx="1704525" cy="1249125"/>
          </a:xfrm>
          <a:prstGeom prst="rect">
            <a:avLst/>
          </a:prstGeom>
          <a:noFill/>
          <a:ln>
            <a:noFill/>
          </a:ln>
        </p:spPr>
      </p:pic>
      <p:pic>
        <p:nvPicPr>
          <p:cNvPr id="466" name="Google Shape;466;p29"/>
          <p:cNvPicPr preferRelativeResize="0"/>
          <p:nvPr/>
        </p:nvPicPr>
        <p:blipFill>
          <a:blip r:embed="rId4">
            <a:alphaModFix/>
          </a:blip>
          <a:stretch>
            <a:fillRect/>
          </a:stretch>
        </p:blipFill>
        <p:spPr>
          <a:xfrm>
            <a:off x="7091800" y="3651500"/>
            <a:ext cx="1861950" cy="890750"/>
          </a:xfrm>
          <a:prstGeom prst="rect">
            <a:avLst/>
          </a:prstGeom>
          <a:noFill/>
          <a:ln>
            <a:noFill/>
          </a:ln>
        </p:spPr>
      </p:pic>
      <p:pic>
        <p:nvPicPr>
          <p:cNvPr id="467" name="Google Shape;467;p29"/>
          <p:cNvPicPr preferRelativeResize="0"/>
          <p:nvPr/>
        </p:nvPicPr>
        <p:blipFill>
          <a:blip r:embed="rId5">
            <a:alphaModFix/>
          </a:blip>
          <a:stretch>
            <a:fillRect/>
          </a:stretch>
        </p:blipFill>
        <p:spPr>
          <a:xfrm>
            <a:off x="6284075" y="182425"/>
            <a:ext cx="2367979" cy="1249125"/>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0" st="0"/>
                                            </p:txEl>
                                          </p:spTgt>
                                        </p:tgtEl>
                                        <p:attrNameLst>
                                          <p:attrName>style.visibility</p:attrName>
                                        </p:attrNameLst>
                                      </p:cBhvr>
                                      <p:to>
                                        <p:strVal val="visible"/>
                                      </p:to>
                                    </p:set>
                                    <p:animEffect filter="fade" transition="in">
                                      <p:cBhvr>
                                        <p:cTn dur="1000"/>
                                        <p:tgtEl>
                                          <p:spTgt spid="4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1" st="1"/>
                                            </p:txEl>
                                          </p:spTgt>
                                        </p:tgtEl>
                                        <p:attrNameLst>
                                          <p:attrName>style.visibility</p:attrName>
                                        </p:attrNameLst>
                                      </p:cBhvr>
                                      <p:to>
                                        <p:strVal val="visible"/>
                                      </p:to>
                                    </p:set>
                                    <p:animEffect filter="fade" transition="in">
                                      <p:cBhvr>
                                        <p:cTn dur="1000"/>
                                        <p:tgtEl>
                                          <p:spTgt spid="4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2" st="2"/>
                                            </p:txEl>
                                          </p:spTgt>
                                        </p:tgtEl>
                                        <p:attrNameLst>
                                          <p:attrName>style.visibility</p:attrName>
                                        </p:attrNameLst>
                                      </p:cBhvr>
                                      <p:to>
                                        <p:strVal val="visible"/>
                                      </p:to>
                                    </p:set>
                                    <p:animEffect filter="fade" transition="in">
                                      <p:cBhvr>
                                        <p:cTn dur="1000"/>
                                        <p:tgtEl>
                                          <p:spTgt spid="4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3" st="3"/>
                                            </p:txEl>
                                          </p:spTgt>
                                        </p:tgtEl>
                                        <p:attrNameLst>
                                          <p:attrName>style.visibility</p:attrName>
                                        </p:attrNameLst>
                                      </p:cBhvr>
                                      <p:to>
                                        <p:strVal val="visible"/>
                                      </p:to>
                                    </p:set>
                                    <p:animEffect filter="fade" transition="in">
                                      <p:cBhvr>
                                        <p:cTn dur="1000"/>
                                        <p:tgtEl>
                                          <p:spTgt spid="4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30"/>
          <p:cNvSpPr txBox="1"/>
          <p:nvPr>
            <p:ph type="ctrTitle"/>
          </p:nvPr>
        </p:nvSpPr>
        <p:spPr>
          <a:xfrm>
            <a:off x="596850" y="976850"/>
            <a:ext cx="4723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Prototype/Mockups</a:t>
            </a:r>
            <a:endParaRPr sz="6000"/>
          </a:p>
        </p:txBody>
      </p:sp>
      <p:pic>
        <p:nvPicPr>
          <p:cNvPr id="473" name="Google Shape;473;p30"/>
          <p:cNvPicPr preferRelativeResize="0"/>
          <p:nvPr/>
        </p:nvPicPr>
        <p:blipFill>
          <a:blip r:embed="rId3">
            <a:alphaModFix/>
          </a:blip>
          <a:stretch>
            <a:fillRect/>
          </a:stretch>
        </p:blipFill>
        <p:spPr>
          <a:xfrm>
            <a:off x="4831550" y="2383025"/>
            <a:ext cx="3486600" cy="261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id="478" name="Google Shape;478;p31"/>
          <p:cNvPicPr preferRelativeResize="0"/>
          <p:nvPr/>
        </p:nvPicPr>
        <p:blipFill>
          <a:blip r:embed="rId3">
            <a:alphaModFix/>
          </a:blip>
          <a:stretch>
            <a:fillRect/>
          </a:stretch>
        </p:blipFill>
        <p:spPr>
          <a:xfrm>
            <a:off x="1040600" y="0"/>
            <a:ext cx="6987686" cy="5143500"/>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cxnSp>
        <p:nvCxnSpPr>
          <p:cNvPr id="283" name="Google Shape;283;p14"/>
          <p:cNvCxnSpPr/>
          <p:nvPr/>
        </p:nvCxnSpPr>
        <p:spPr>
          <a:xfrm>
            <a:off x="6833813" y="89950"/>
            <a:ext cx="5100" cy="5017500"/>
          </a:xfrm>
          <a:prstGeom prst="straightConnector1">
            <a:avLst/>
          </a:prstGeom>
          <a:noFill/>
          <a:ln cap="flat" cmpd="sng" w="9525">
            <a:solidFill>
              <a:srgbClr val="766F54"/>
            </a:solidFill>
            <a:prstDash val="solid"/>
            <a:round/>
            <a:headEnd len="med" w="med" type="none"/>
            <a:tailEnd len="med" w="med" type="none"/>
          </a:ln>
        </p:spPr>
      </p:cxnSp>
      <p:cxnSp>
        <p:nvCxnSpPr>
          <p:cNvPr id="284" name="Google Shape;284;p14"/>
          <p:cNvCxnSpPr/>
          <p:nvPr/>
        </p:nvCxnSpPr>
        <p:spPr>
          <a:xfrm flipH="1" rot="10800000">
            <a:off x="6842313" y="850425"/>
            <a:ext cx="1692900" cy="19200"/>
          </a:xfrm>
          <a:prstGeom prst="straightConnector1">
            <a:avLst/>
          </a:prstGeom>
          <a:noFill/>
          <a:ln cap="flat" cmpd="sng" w="9525">
            <a:solidFill>
              <a:srgbClr val="766F54"/>
            </a:solidFill>
            <a:prstDash val="solid"/>
            <a:round/>
            <a:headEnd len="med" w="med" type="none"/>
            <a:tailEnd len="med" w="med" type="none"/>
          </a:ln>
        </p:spPr>
      </p:cxnSp>
      <p:cxnSp>
        <p:nvCxnSpPr>
          <p:cNvPr id="285" name="Google Shape;285;p14"/>
          <p:cNvCxnSpPr/>
          <p:nvPr/>
        </p:nvCxnSpPr>
        <p:spPr>
          <a:xfrm flipH="1" rot="10800000">
            <a:off x="5142738" y="413175"/>
            <a:ext cx="1692900" cy="19200"/>
          </a:xfrm>
          <a:prstGeom prst="straightConnector1">
            <a:avLst/>
          </a:prstGeom>
          <a:noFill/>
          <a:ln cap="flat" cmpd="sng" w="9525">
            <a:solidFill>
              <a:srgbClr val="766F54"/>
            </a:solidFill>
            <a:prstDash val="solid"/>
            <a:round/>
            <a:headEnd len="med" w="med" type="none"/>
            <a:tailEnd len="med" w="med" type="none"/>
          </a:ln>
        </p:spPr>
      </p:cxnSp>
      <p:cxnSp>
        <p:nvCxnSpPr>
          <p:cNvPr id="286" name="Google Shape;286;p14"/>
          <p:cNvCxnSpPr/>
          <p:nvPr/>
        </p:nvCxnSpPr>
        <p:spPr>
          <a:xfrm flipH="1" rot="10800000">
            <a:off x="5142738" y="1561200"/>
            <a:ext cx="1692900" cy="19200"/>
          </a:xfrm>
          <a:prstGeom prst="straightConnector1">
            <a:avLst/>
          </a:prstGeom>
          <a:noFill/>
          <a:ln cap="flat" cmpd="sng" w="9525">
            <a:solidFill>
              <a:srgbClr val="766F54"/>
            </a:solidFill>
            <a:prstDash val="solid"/>
            <a:round/>
            <a:headEnd len="med" w="med" type="none"/>
            <a:tailEnd len="med" w="med" type="none"/>
          </a:ln>
        </p:spPr>
      </p:cxnSp>
      <p:cxnSp>
        <p:nvCxnSpPr>
          <p:cNvPr id="287" name="Google Shape;287;p14"/>
          <p:cNvCxnSpPr/>
          <p:nvPr/>
        </p:nvCxnSpPr>
        <p:spPr>
          <a:xfrm flipH="1" rot="10800000">
            <a:off x="6842313" y="2255675"/>
            <a:ext cx="1692900" cy="19200"/>
          </a:xfrm>
          <a:prstGeom prst="straightConnector1">
            <a:avLst/>
          </a:prstGeom>
          <a:noFill/>
          <a:ln cap="flat" cmpd="sng" w="9525">
            <a:solidFill>
              <a:srgbClr val="766F54"/>
            </a:solidFill>
            <a:prstDash val="solid"/>
            <a:round/>
            <a:headEnd len="med" w="med" type="none"/>
            <a:tailEnd len="med" w="med" type="none"/>
          </a:ln>
        </p:spPr>
      </p:cxnSp>
      <p:sp>
        <p:nvSpPr>
          <p:cNvPr id="288" name="Google Shape;288;p14"/>
          <p:cNvSpPr txBox="1"/>
          <p:nvPr/>
        </p:nvSpPr>
        <p:spPr>
          <a:xfrm>
            <a:off x="41713" y="1648075"/>
            <a:ext cx="45594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t>Timeline</a:t>
            </a:r>
            <a:endParaRPr sz="4800"/>
          </a:p>
        </p:txBody>
      </p:sp>
      <p:sp>
        <p:nvSpPr>
          <p:cNvPr id="289" name="Google Shape;289;p14"/>
          <p:cNvSpPr txBox="1"/>
          <p:nvPr/>
        </p:nvSpPr>
        <p:spPr>
          <a:xfrm>
            <a:off x="5017703" y="47775"/>
            <a:ext cx="15318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a:t>
            </a:r>
            <a:endParaRPr/>
          </a:p>
        </p:txBody>
      </p:sp>
      <p:sp>
        <p:nvSpPr>
          <p:cNvPr id="290" name="Google Shape;290;p14"/>
          <p:cNvSpPr txBox="1"/>
          <p:nvPr/>
        </p:nvSpPr>
        <p:spPr>
          <a:xfrm>
            <a:off x="6933213" y="538700"/>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2</a:t>
            </a:r>
            <a:endParaRPr/>
          </a:p>
        </p:txBody>
      </p:sp>
      <p:sp>
        <p:nvSpPr>
          <p:cNvPr id="291" name="Google Shape;291;p14"/>
          <p:cNvSpPr txBox="1"/>
          <p:nvPr/>
        </p:nvSpPr>
        <p:spPr>
          <a:xfrm>
            <a:off x="5378388" y="1167200"/>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3</a:t>
            </a:r>
            <a:endParaRPr/>
          </a:p>
        </p:txBody>
      </p:sp>
      <p:sp>
        <p:nvSpPr>
          <p:cNvPr id="292" name="Google Shape;292;p14"/>
          <p:cNvSpPr txBox="1"/>
          <p:nvPr/>
        </p:nvSpPr>
        <p:spPr>
          <a:xfrm>
            <a:off x="7077963" y="1871075"/>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4</a:t>
            </a:r>
            <a:endParaRPr/>
          </a:p>
        </p:txBody>
      </p:sp>
      <p:sp>
        <p:nvSpPr>
          <p:cNvPr id="293" name="Google Shape;293;p14"/>
          <p:cNvSpPr txBox="1"/>
          <p:nvPr/>
        </p:nvSpPr>
        <p:spPr>
          <a:xfrm>
            <a:off x="4917513" y="479138"/>
            <a:ext cx="23502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Define problems and knows &amp; Don’t know</a:t>
            </a:r>
            <a:endParaRPr/>
          </a:p>
        </p:txBody>
      </p:sp>
      <p:sp>
        <p:nvSpPr>
          <p:cNvPr id="294" name="Google Shape;294;p14"/>
          <p:cNvSpPr txBox="1"/>
          <p:nvPr/>
        </p:nvSpPr>
        <p:spPr>
          <a:xfrm>
            <a:off x="6933213" y="962900"/>
            <a:ext cx="39702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Survey</a:t>
            </a:r>
            <a:endParaRPr/>
          </a:p>
          <a:p>
            <a:pPr indent="0" lvl="0" marL="0" rtl="0" algn="l">
              <a:spcBef>
                <a:spcPts val="0"/>
              </a:spcBef>
              <a:spcAft>
                <a:spcPts val="0"/>
              </a:spcAft>
              <a:buNone/>
            </a:pPr>
            <a:r>
              <a:rPr lang="en"/>
              <a:t>Collating survey results</a:t>
            </a:r>
            <a:endParaRPr/>
          </a:p>
        </p:txBody>
      </p:sp>
      <p:sp>
        <p:nvSpPr>
          <p:cNvPr id="295" name="Google Shape;295;p14"/>
          <p:cNvSpPr txBox="1"/>
          <p:nvPr/>
        </p:nvSpPr>
        <p:spPr>
          <a:xfrm>
            <a:off x="4729538" y="1589800"/>
            <a:ext cx="21369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Brainstorming of ideas</a:t>
            </a:r>
            <a:endParaRPr/>
          </a:p>
        </p:txBody>
      </p:sp>
      <p:sp>
        <p:nvSpPr>
          <p:cNvPr id="296" name="Google Shape;296;p14"/>
          <p:cNvSpPr txBox="1"/>
          <p:nvPr/>
        </p:nvSpPr>
        <p:spPr>
          <a:xfrm>
            <a:off x="6842313" y="2333950"/>
            <a:ext cx="39702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Preparation of phase 1 </a:t>
            </a:r>
            <a:endParaRPr/>
          </a:p>
          <a:p>
            <a:pPr indent="0" lvl="0" marL="0" rtl="0" algn="l">
              <a:spcBef>
                <a:spcPts val="0"/>
              </a:spcBef>
              <a:spcAft>
                <a:spcPts val="0"/>
              </a:spcAft>
              <a:buNone/>
            </a:pPr>
            <a:r>
              <a:rPr lang="en"/>
              <a:t>presentation.</a:t>
            </a:r>
            <a:endParaRPr/>
          </a:p>
        </p:txBody>
      </p:sp>
      <p:cxnSp>
        <p:nvCxnSpPr>
          <p:cNvPr id="297" name="Google Shape;297;p14"/>
          <p:cNvCxnSpPr/>
          <p:nvPr/>
        </p:nvCxnSpPr>
        <p:spPr>
          <a:xfrm flipH="1" rot="10800000">
            <a:off x="5121313" y="2845900"/>
            <a:ext cx="1692900" cy="19200"/>
          </a:xfrm>
          <a:prstGeom prst="straightConnector1">
            <a:avLst/>
          </a:prstGeom>
          <a:noFill/>
          <a:ln cap="flat" cmpd="sng" w="9525">
            <a:solidFill>
              <a:srgbClr val="766F54"/>
            </a:solidFill>
            <a:prstDash val="solid"/>
            <a:round/>
            <a:headEnd len="med" w="med" type="none"/>
            <a:tailEnd len="med" w="med" type="none"/>
          </a:ln>
        </p:spPr>
      </p:cxnSp>
      <p:cxnSp>
        <p:nvCxnSpPr>
          <p:cNvPr id="298" name="Google Shape;298;p14"/>
          <p:cNvCxnSpPr/>
          <p:nvPr/>
        </p:nvCxnSpPr>
        <p:spPr>
          <a:xfrm flipH="1" rot="10800000">
            <a:off x="6851913" y="3368125"/>
            <a:ext cx="1692900" cy="19200"/>
          </a:xfrm>
          <a:prstGeom prst="straightConnector1">
            <a:avLst/>
          </a:prstGeom>
          <a:noFill/>
          <a:ln cap="flat" cmpd="sng" w="9525">
            <a:solidFill>
              <a:srgbClr val="766F54"/>
            </a:solidFill>
            <a:prstDash val="solid"/>
            <a:round/>
            <a:headEnd len="med" w="med" type="none"/>
            <a:tailEnd len="med" w="med" type="none"/>
          </a:ln>
        </p:spPr>
      </p:cxnSp>
      <p:sp>
        <p:nvSpPr>
          <p:cNvPr id="299" name="Google Shape;299;p14"/>
          <p:cNvSpPr txBox="1"/>
          <p:nvPr/>
        </p:nvSpPr>
        <p:spPr>
          <a:xfrm>
            <a:off x="5378388" y="2461300"/>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5</a:t>
            </a:r>
            <a:endParaRPr/>
          </a:p>
        </p:txBody>
      </p:sp>
      <p:sp>
        <p:nvSpPr>
          <p:cNvPr id="300" name="Google Shape;300;p14"/>
          <p:cNvSpPr txBox="1"/>
          <p:nvPr/>
        </p:nvSpPr>
        <p:spPr>
          <a:xfrm>
            <a:off x="7077963" y="3043838"/>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6</a:t>
            </a:r>
            <a:endParaRPr/>
          </a:p>
        </p:txBody>
      </p:sp>
      <p:sp>
        <p:nvSpPr>
          <p:cNvPr id="301" name="Google Shape;301;p14"/>
          <p:cNvSpPr txBox="1"/>
          <p:nvPr/>
        </p:nvSpPr>
        <p:spPr>
          <a:xfrm>
            <a:off x="4601134" y="2944625"/>
            <a:ext cx="21369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Prototype and website development</a:t>
            </a:r>
            <a:endParaRPr/>
          </a:p>
        </p:txBody>
      </p:sp>
      <p:sp>
        <p:nvSpPr>
          <p:cNvPr id="302" name="Google Shape;302;p14"/>
          <p:cNvSpPr txBox="1"/>
          <p:nvPr/>
        </p:nvSpPr>
        <p:spPr>
          <a:xfrm>
            <a:off x="6866456" y="3368125"/>
            <a:ext cx="18420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Financial Planning</a:t>
            </a:r>
            <a:endParaRPr/>
          </a:p>
        </p:txBody>
      </p:sp>
      <p:cxnSp>
        <p:nvCxnSpPr>
          <p:cNvPr id="303" name="Google Shape;303;p14"/>
          <p:cNvCxnSpPr/>
          <p:nvPr/>
        </p:nvCxnSpPr>
        <p:spPr>
          <a:xfrm flipH="1" rot="10800000">
            <a:off x="5121313" y="3917700"/>
            <a:ext cx="1692900" cy="19200"/>
          </a:xfrm>
          <a:prstGeom prst="straightConnector1">
            <a:avLst/>
          </a:prstGeom>
          <a:noFill/>
          <a:ln cap="flat" cmpd="sng" w="9525">
            <a:solidFill>
              <a:srgbClr val="766F54"/>
            </a:solidFill>
            <a:prstDash val="solid"/>
            <a:round/>
            <a:headEnd len="med" w="med" type="none"/>
            <a:tailEnd len="med" w="med" type="none"/>
          </a:ln>
        </p:spPr>
      </p:cxnSp>
      <p:cxnSp>
        <p:nvCxnSpPr>
          <p:cNvPr id="304" name="Google Shape;304;p14"/>
          <p:cNvCxnSpPr/>
          <p:nvPr/>
        </p:nvCxnSpPr>
        <p:spPr>
          <a:xfrm flipH="1" rot="10800000">
            <a:off x="6866438" y="4436400"/>
            <a:ext cx="1692900" cy="19200"/>
          </a:xfrm>
          <a:prstGeom prst="straightConnector1">
            <a:avLst/>
          </a:prstGeom>
          <a:noFill/>
          <a:ln cap="flat" cmpd="sng" w="9525">
            <a:solidFill>
              <a:srgbClr val="766F54"/>
            </a:solidFill>
            <a:prstDash val="solid"/>
            <a:round/>
            <a:headEnd len="med" w="med" type="none"/>
            <a:tailEnd len="med" w="med" type="none"/>
          </a:ln>
        </p:spPr>
      </p:cxnSp>
      <p:sp>
        <p:nvSpPr>
          <p:cNvPr id="305" name="Google Shape;305;p14"/>
          <p:cNvSpPr txBox="1"/>
          <p:nvPr/>
        </p:nvSpPr>
        <p:spPr>
          <a:xfrm>
            <a:off x="5436988" y="3533100"/>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7</a:t>
            </a:r>
            <a:endParaRPr/>
          </a:p>
        </p:txBody>
      </p:sp>
      <p:sp>
        <p:nvSpPr>
          <p:cNvPr id="306" name="Google Shape;306;p14"/>
          <p:cNvSpPr txBox="1"/>
          <p:nvPr/>
        </p:nvSpPr>
        <p:spPr>
          <a:xfrm>
            <a:off x="6996113" y="4089300"/>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8</a:t>
            </a:r>
            <a:endParaRPr/>
          </a:p>
        </p:txBody>
      </p:sp>
      <p:sp>
        <p:nvSpPr>
          <p:cNvPr id="307" name="Google Shape;307;p14"/>
          <p:cNvSpPr txBox="1"/>
          <p:nvPr/>
        </p:nvSpPr>
        <p:spPr>
          <a:xfrm>
            <a:off x="5584688" y="4406100"/>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9</a:t>
            </a:r>
            <a:endParaRPr/>
          </a:p>
        </p:txBody>
      </p:sp>
      <p:sp>
        <p:nvSpPr>
          <p:cNvPr id="308" name="Google Shape;308;p14"/>
          <p:cNvSpPr txBox="1"/>
          <p:nvPr/>
        </p:nvSpPr>
        <p:spPr>
          <a:xfrm>
            <a:off x="4996931" y="3936900"/>
            <a:ext cx="18420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Marketing plan</a:t>
            </a:r>
            <a:endParaRPr/>
          </a:p>
        </p:txBody>
      </p:sp>
      <p:sp>
        <p:nvSpPr>
          <p:cNvPr id="309" name="Google Shape;309;p14"/>
          <p:cNvSpPr txBox="1"/>
          <p:nvPr/>
        </p:nvSpPr>
        <p:spPr>
          <a:xfrm>
            <a:off x="6866456" y="4436400"/>
            <a:ext cx="18420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Touch up on business plan</a:t>
            </a:r>
            <a:endParaRPr/>
          </a:p>
        </p:txBody>
      </p:sp>
      <p:sp>
        <p:nvSpPr>
          <p:cNvPr id="310" name="Google Shape;310;p14"/>
          <p:cNvSpPr txBox="1"/>
          <p:nvPr/>
        </p:nvSpPr>
        <p:spPr>
          <a:xfrm>
            <a:off x="5017706" y="4790700"/>
            <a:ext cx="18420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Business Pitch</a:t>
            </a:r>
            <a:endParaRPr/>
          </a:p>
        </p:txBody>
      </p:sp>
      <p:cxnSp>
        <p:nvCxnSpPr>
          <p:cNvPr id="311" name="Google Shape;311;p14"/>
          <p:cNvCxnSpPr/>
          <p:nvPr/>
        </p:nvCxnSpPr>
        <p:spPr>
          <a:xfrm flipH="1" rot="10800000">
            <a:off x="5115038" y="4790700"/>
            <a:ext cx="1692900" cy="19200"/>
          </a:xfrm>
          <a:prstGeom prst="straightConnector1">
            <a:avLst/>
          </a:prstGeom>
          <a:noFill/>
          <a:ln cap="flat" cmpd="sng" w="9525">
            <a:solidFill>
              <a:srgbClr val="766F54"/>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Google Shape;483;p32"/>
          <p:cNvPicPr preferRelativeResize="0"/>
          <p:nvPr/>
        </p:nvPicPr>
        <p:blipFill>
          <a:blip r:embed="rId3">
            <a:alphaModFix/>
          </a:blip>
          <a:stretch>
            <a:fillRect/>
          </a:stretch>
        </p:blipFill>
        <p:spPr>
          <a:xfrm>
            <a:off x="469293" y="0"/>
            <a:ext cx="8345183" cy="5143500"/>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Google Shape;488;p33"/>
          <p:cNvPicPr preferRelativeResize="0"/>
          <p:nvPr/>
        </p:nvPicPr>
        <p:blipFill>
          <a:blip r:embed="rId3">
            <a:alphaModFix/>
          </a:blip>
          <a:stretch>
            <a:fillRect/>
          </a:stretch>
        </p:blipFill>
        <p:spPr>
          <a:xfrm>
            <a:off x="481750" y="29763"/>
            <a:ext cx="8180500" cy="5083975"/>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Google Shape;493;p34"/>
          <p:cNvPicPr preferRelativeResize="0"/>
          <p:nvPr/>
        </p:nvPicPr>
        <p:blipFill>
          <a:blip r:embed="rId3">
            <a:alphaModFix/>
          </a:blip>
          <a:stretch>
            <a:fillRect/>
          </a:stretch>
        </p:blipFill>
        <p:spPr>
          <a:xfrm>
            <a:off x="476275" y="0"/>
            <a:ext cx="8287245" cy="5143499"/>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Google Shape;498;p35"/>
          <p:cNvPicPr preferRelativeResize="0"/>
          <p:nvPr/>
        </p:nvPicPr>
        <p:blipFill>
          <a:blip r:embed="rId3">
            <a:alphaModFix/>
          </a:blip>
          <a:stretch>
            <a:fillRect/>
          </a:stretch>
        </p:blipFill>
        <p:spPr>
          <a:xfrm>
            <a:off x="476250" y="57150"/>
            <a:ext cx="8131121" cy="5086349"/>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id="503" name="Google Shape;503;p36"/>
          <p:cNvPicPr preferRelativeResize="0"/>
          <p:nvPr/>
        </p:nvPicPr>
        <p:blipFill>
          <a:blip r:embed="rId3">
            <a:alphaModFix/>
          </a:blip>
          <a:stretch>
            <a:fillRect/>
          </a:stretch>
        </p:blipFill>
        <p:spPr>
          <a:xfrm>
            <a:off x="400050" y="0"/>
            <a:ext cx="8314273" cy="5143499"/>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37"/>
          <p:cNvSpPr txBox="1"/>
          <p:nvPr>
            <p:ph type="ctrTitle"/>
          </p:nvPr>
        </p:nvSpPr>
        <p:spPr>
          <a:xfrm>
            <a:off x="529500" y="668700"/>
            <a:ext cx="52167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Our Successes</a:t>
            </a:r>
            <a:endParaRPr sz="4800"/>
          </a:p>
        </p:txBody>
      </p:sp>
      <p:pic>
        <p:nvPicPr>
          <p:cNvPr id="509" name="Google Shape;509;p37"/>
          <p:cNvPicPr preferRelativeResize="0"/>
          <p:nvPr/>
        </p:nvPicPr>
        <p:blipFill>
          <a:blip r:embed="rId3">
            <a:alphaModFix/>
          </a:blip>
          <a:stretch>
            <a:fillRect/>
          </a:stretch>
        </p:blipFill>
        <p:spPr>
          <a:xfrm>
            <a:off x="1280900" y="2571750"/>
            <a:ext cx="6582200" cy="210565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38"/>
          <p:cNvSpPr txBox="1"/>
          <p:nvPr/>
        </p:nvSpPr>
        <p:spPr>
          <a:xfrm>
            <a:off x="466925" y="570750"/>
            <a:ext cx="7418700" cy="22296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E599"/>
              </a:buClr>
              <a:buSzPts val="2200"/>
              <a:buChar char="●"/>
            </a:pPr>
            <a:r>
              <a:rPr lang="en" sz="2200">
                <a:solidFill>
                  <a:srgbClr val="FFE599"/>
                </a:solidFill>
              </a:rPr>
              <a:t>Com-mando founded in 2018</a:t>
            </a:r>
            <a:endParaRPr sz="2200">
              <a:solidFill>
                <a:srgbClr val="FFE599"/>
              </a:solidFill>
            </a:endParaRPr>
          </a:p>
          <a:p>
            <a:pPr indent="-368300" lvl="0" marL="457200" rtl="0" algn="l">
              <a:spcBef>
                <a:spcPts val="0"/>
              </a:spcBef>
              <a:spcAft>
                <a:spcPts val="0"/>
              </a:spcAft>
              <a:buClr>
                <a:srgbClr val="FFE599"/>
              </a:buClr>
              <a:buSzPts val="2200"/>
              <a:buChar char="●"/>
            </a:pPr>
            <a:r>
              <a:rPr lang="en" sz="2200">
                <a:solidFill>
                  <a:srgbClr val="FFE599"/>
                </a:solidFill>
              </a:rPr>
              <a:t>Participating in best innovative platform for convenience award 2018</a:t>
            </a:r>
            <a:endParaRPr sz="2200">
              <a:solidFill>
                <a:srgbClr val="FFE599"/>
              </a:solidFill>
            </a:endParaRPr>
          </a:p>
          <a:p>
            <a:pPr indent="-368300" lvl="0" marL="457200" rtl="0" algn="l">
              <a:spcBef>
                <a:spcPts val="0"/>
              </a:spcBef>
              <a:spcAft>
                <a:spcPts val="0"/>
              </a:spcAft>
              <a:buClr>
                <a:srgbClr val="FFE599"/>
              </a:buClr>
              <a:buSzPts val="2200"/>
              <a:buChar char="●"/>
            </a:pPr>
            <a:r>
              <a:rPr lang="en" sz="2200">
                <a:solidFill>
                  <a:srgbClr val="FFE599"/>
                </a:solidFill>
              </a:rPr>
              <a:t>Successfully planned our company future and budget</a:t>
            </a:r>
            <a:endParaRPr sz="2200">
              <a:solidFill>
                <a:srgbClr val="FFE599"/>
              </a:solidFill>
            </a:endParaRPr>
          </a:p>
          <a:p>
            <a:pPr indent="-368300" lvl="0" marL="457200" rtl="0" algn="l">
              <a:spcBef>
                <a:spcPts val="0"/>
              </a:spcBef>
              <a:spcAft>
                <a:spcPts val="0"/>
              </a:spcAft>
              <a:buClr>
                <a:srgbClr val="FFE599"/>
              </a:buClr>
              <a:buSzPts val="2200"/>
              <a:buChar char="●"/>
            </a:pPr>
            <a:r>
              <a:rPr lang="en" sz="2200">
                <a:solidFill>
                  <a:srgbClr val="FFE599"/>
                </a:solidFill>
              </a:rPr>
              <a:t>We have found a few companies who are interested in our platform.</a:t>
            </a:r>
            <a:endParaRPr sz="2200">
              <a:solidFill>
                <a:srgbClr val="FFE599"/>
              </a:solidFill>
            </a:endParaRPr>
          </a:p>
        </p:txBody>
      </p:sp>
      <p:sp>
        <p:nvSpPr>
          <p:cNvPr id="515" name="Google Shape;515;p38"/>
          <p:cNvSpPr txBox="1"/>
          <p:nvPr/>
        </p:nvSpPr>
        <p:spPr>
          <a:xfrm>
            <a:off x="389500" y="2786375"/>
            <a:ext cx="82383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Although what we have done are not much </a:t>
            </a:r>
            <a:r>
              <a:rPr lang="en" sz="2400">
                <a:solidFill>
                  <a:srgbClr val="FFFFFF"/>
                </a:solidFill>
              </a:rPr>
              <a:t>achievements but……..</a:t>
            </a:r>
            <a:r>
              <a:rPr lang="en" sz="2400">
                <a:solidFill>
                  <a:srgbClr val="FFFFFF"/>
                </a:solidFill>
              </a:rPr>
              <a:t> </a:t>
            </a:r>
            <a:endParaRPr sz="2400">
              <a:solidFill>
                <a:srgbClr val="FFFFFF"/>
              </a:solidFill>
            </a:endParaRPr>
          </a:p>
        </p:txBody>
      </p:sp>
      <p:sp>
        <p:nvSpPr>
          <p:cNvPr id="516" name="Google Shape;516;p38"/>
          <p:cNvSpPr txBox="1"/>
          <p:nvPr/>
        </p:nvSpPr>
        <p:spPr>
          <a:xfrm>
            <a:off x="818125" y="3393650"/>
            <a:ext cx="43632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
        <p:nvSpPr>
          <p:cNvPr id="517" name="Google Shape;517;p38"/>
          <p:cNvSpPr txBox="1"/>
          <p:nvPr/>
        </p:nvSpPr>
        <p:spPr>
          <a:xfrm>
            <a:off x="818125" y="3645425"/>
            <a:ext cx="4794900" cy="1363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E599"/>
              </a:buClr>
              <a:buSzPts val="2200"/>
              <a:buChar char="●"/>
            </a:pPr>
            <a:r>
              <a:rPr lang="en" sz="2200">
                <a:solidFill>
                  <a:srgbClr val="FFE599"/>
                </a:solidFill>
              </a:rPr>
              <a:t>Good attitude and strong level of competency</a:t>
            </a:r>
            <a:endParaRPr sz="2200">
              <a:solidFill>
                <a:srgbClr val="FFE599"/>
              </a:solidFill>
            </a:endParaRPr>
          </a:p>
          <a:p>
            <a:pPr indent="-368300" lvl="0" marL="457200" rtl="0" algn="l">
              <a:spcBef>
                <a:spcPts val="0"/>
              </a:spcBef>
              <a:spcAft>
                <a:spcPts val="0"/>
              </a:spcAft>
              <a:buClr>
                <a:srgbClr val="FFE599"/>
              </a:buClr>
              <a:buSzPts val="2200"/>
              <a:buChar char="●"/>
            </a:pPr>
            <a:r>
              <a:rPr lang="en" sz="2200">
                <a:solidFill>
                  <a:srgbClr val="FFE599"/>
                </a:solidFill>
              </a:rPr>
              <a:t>Right competency and mindset</a:t>
            </a:r>
            <a:endParaRPr sz="2200">
              <a:solidFill>
                <a:srgbClr val="FFE599"/>
              </a:solidFill>
            </a:endParaRPr>
          </a:p>
          <a:p>
            <a:pPr indent="-368300" lvl="0" marL="457200" rtl="0" algn="l">
              <a:spcBef>
                <a:spcPts val="0"/>
              </a:spcBef>
              <a:spcAft>
                <a:spcPts val="0"/>
              </a:spcAft>
              <a:buClr>
                <a:srgbClr val="FFE599"/>
              </a:buClr>
              <a:buSzPts val="2200"/>
              <a:buChar char="●"/>
            </a:pPr>
            <a:r>
              <a:rPr lang="en" sz="2200">
                <a:solidFill>
                  <a:srgbClr val="FFE599"/>
                </a:solidFill>
              </a:rPr>
              <a:t>Right mix of attitude</a:t>
            </a:r>
            <a:endParaRPr sz="2200">
              <a:solidFill>
                <a:srgbClr val="FFE599"/>
              </a:solidFill>
            </a:endParaRPr>
          </a:p>
        </p:txBody>
      </p:sp>
      <p:sp>
        <p:nvSpPr>
          <p:cNvPr id="518" name="Google Shape;518;p38"/>
          <p:cNvSpPr txBox="1"/>
          <p:nvPr>
            <p:ph idx="1" type="subTitle"/>
          </p:nvPr>
        </p:nvSpPr>
        <p:spPr>
          <a:xfrm>
            <a:off x="581425" y="0"/>
            <a:ext cx="48366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What have we done or achieved?</a:t>
            </a:r>
            <a:endParaRPr sz="2400"/>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xEl>
                                              <p:pRg end="0" st="0"/>
                                            </p:txEl>
                                          </p:spTgt>
                                        </p:tgtEl>
                                        <p:attrNameLst>
                                          <p:attrName>style.visibility</p:attrName>
                                        </p:attrNameLst>
                                      </p:cBhvr>
                                      <p:to>
                                        <p:strVal val="visible"/>
                                      </p:to>
                                    </p:set>
                                    <p:animEffect filter="fade" transition="in">
                                      <p:cBhvr>
                                        <p:cTn dur="1000"/>
                                        <p:tgtEl>
                                          <p:spTgt spid="5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xEl>
                                              <p:pRg end="1" st="1"/>
                                            </p:txEl>
                                          </p:spTgt>
                                        </p:tgtEl>
                                        <p:attrNameLst>
                                          <p:attrName>style.visibility</p:attrName>
                                        </p:attrNameLst>
                                      </p:cBhvr>
                                      <p:to>
                                        <p:strVal val="visible"/>
                                      </p:to>
                                    </p:set>
                                    <p:animEffect filter="fade" transition="in">
                                      <p:cBhvr>
                                        <p:cTn dur="1000"/>
                                        <p:tgtEl>
                                          <p:spTgt spid="5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xEl>
                                              <p:pRg end="2" st="2"/>
                                            </p:txEl>
                                          </p:spTgt>
                                        </p:tgtEl>
                                        <p:attrNameLst>
                                          <p:attrName>style.visibility</p:attrName>
                                        </p:attrNameLst>
                                      </p:cBhvr>
                                      <p:to>
                                        <p:strVal val="visible"/>
                                      </p:to>
                                    </p:set>
                                    <p:animEffect filter="fade" transition="in">
                                      <p:cBhvr>
                                        <p:cTn dur="1000"/>
                                        <p:tgtEl>
                                          <p:spTgt spid="5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xEl>
                                              <p:pRg end="3" st="3"/>
                                            </p:txEl>
                                          </p:spTgt>
                                        </p:tgtEl>
                                        <p:attrNameLst>
                                          <p:attrName>style.visibility</p:attrName>
                                        </p:attrNameLst>
                                      </p:cBhvr>
                                      <p:to>
                                        <p:strVal val="visible"/>
                                      </p:to>
                                    </p:set>
                                    <p:animEffect filter="fade" transition="in">
                                      <p:cBhvr>
                                        <p:cTn dur="1000"/>
                                        <p:tgtEl>
                                          <p:spTgt spid="5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1000"/>
                                        <p:tgtEl>
                                          <p:spTgt spid="5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 calcmode="lin" valueType="num">
                                      <p:cBhvr additive="base">
                                        <p:cTn dur="1000"/>
                                        <p:tgtEl>
                                          <p:spTgt spid="51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 calcmode="lin" valueType="num">
                                      <p:cBhvr additive="base">
                                        <p:cTn dur="1000"/>
                                        <p:tgtEl>
                                          <p:spTgt spid="51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 calcmode="lin" valueType="num">
                                      <p:cBhvr additive="base">
                                        <p:cTn dur="1000"/>
                                        <p:tgtEl>
                                          <p:spTgt spid="51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39"/>
          <p:cNvSpPr txBox="1"/>
          <p:nvPr>
            <p:ph type="ctrTitle"/>
          </p:nvPr>
        </p:nvSpPr>
        <p:spPr>
          <a:xfrm>
            <a:off x="311700" y="-76650"/>
            <a:ext cx="8520600" cy="13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our company will be successful!</a:t>
            </a:r>
            <a:endParaRPr/>
          </a:p>
        </p:txBody>
      </p:sp>
      <p:sp>
        <p:nvSpPr>
          <p:cNvPr id="524" name="Google Shape;524;p39"/>
          <p:cNvSpPr txBox="1"/>
          <p:nvPr>
            <p:ph idx="1" type="subTitle"/>
          </p:nvPr>
        </p:nvSpPr>
        <p:spPr>
          <a:xfrm>
            <a:off x="311700" y="1194400"/>
            <a:ext cx="8440500" cy="29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A4C2F4"/>
                </a:solidFill>
              </a:rPr>
              <a:t>Based on our </a:t>
            </a:r>
            <a:r>
              <a:rPr lang="en" sz="2200">
                <a:solidFill>
                  <a:srgbClr val="A4C2F4"/>
                </a:solidFill>
              </a:rPr>
              <a:t>marketing</a:t>
            </a:r>
            <a:r>
              <a:rPr lang="en" sz="2200">
                <a:solidFill>
                  <a:srgbClr val="A4C2F4"/>
                </a:solidFill>
              </a:rPr>
              <a:t> </a:t>
            </a:r>
            <a:r>
              <a:rPr lang="en" sz="2200">
                <a:solidFill>
                  <a:srgbClr val="A4C2F4"/>
                </a:solidFill>
              </a:rPr>
              <a:t>research, people are very i</a:t>
            </a:r>
            <a:r>
              <a:rPr lang="en" sz="2200">
                <a:solidFill>
                  <a:srgbClr val="FFFF00"/>
                </a:solidFill>
              </a:rPr>
              <a:t>nterested in convenience and security.</a:t>
            </a:r>
            <a:r>
              <a:rPr lang="en" sz="2200">
                <a:solidFill>
                  <a:srgbClr val="A4C2F4"/>
                </a:solidFill>
              </a:rPr>
              <a:t> Our platform exactly provides that, not only that this platform provided by us is </a:t>
            </a:r>
            <a:r>
              <a:rPr lang="en" sz="2200">
                <a:solidFill>
                  <a:srgbClr val="FFFF00"/>
                </a:solidFill>
              </a:rPr>
              <a:t>totally free except for the premium services</a:t>
            </a:r>
            <a:r>
              <a:rPr lang="en" sz="2200">
                <a:solidFill>
                  <a:srgbClr val="A4C2F4"/>
                </a:solidFill>
              </a:rPr>
              <a:t>. It will be another </a:t>
            </a:r>
            <a:r>
              <a:rPr lang="en" sz="2200">
                <a:solidFill>
                  <a:srgbClr val="FFFF00"/>
                </a:solidFill>
              </a:rPr>
              <a:t>big attraction to people.</a:t>
            </a:r>
            <a:r>
              <a:rPr lang="en" sz="2200">
                <a:solidFill>
                  <a:srgbClr val="A4C2F4"/>
                </a:solidFill>
              </a:rPr>
              <a:t> Hence, through this app we can </a:t>
            </a:r>
            <a:r>
              <a:rPr lang="en" sz="2200">
                <a:solidFill>
                  <a:srgbClr val="FFFF00"/>
                </a:solidFill>
              </a:rPr>
              <a:t>gather a lot of user from the environment</a:t>
            </a:r>
            <a:r>
              <a:rPr lang="en" sz="2200">
                <a:solidFill>
                  <a:srgbClr val="A4C2F4"/>
                </a:solidFill>
              </a:rPr>
              <a:t>. Thus big advertising company will choose our platform and deploy advertisements,we can then e</a:t>
            </a:r>
            <a:r>
              <a:rPr lang="en" sz="2200">
                <a:solidFill>
                  <a:srgbClr val="FFFF00"/>
                </a:solidFill>
              </a:rPr>
              <a:t>arn money through every viewer</a:t>
            </a:r>
            <a:r>
              <a:rPr lang="en" sz="2200">
                <a:solidFill>
                  <a:srgbClr val="A4C2F4"/>
                </a:solidFill>
              </a:rPr>
              <a:t> and our company will have a lot of user thus, they can become our source of income. Making the sum of 500k after 3 years is not a dream but how much more we can make!  </a:t>
            </a:r>
            <a:endParaRPr sz="2200">
              <a:solidFill>
                <a:srgbClr val="A4C2F4"/>
              </a:solidFill>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40"/>
          <p:cNvSpPr txBox="1"/>
          <p:nvPr>
            <p:ph type="ctrTitle"/>
          </p:nvPr>
        </p:nvSpPr>
        <p:spPr>
          <a:xfrm>
            <a:off x="824000" y="312688"/>
            <a:ext cx="42555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Reference</a:t>
            </a:r>
            <a:endParaRPr u="sng"/>
          </a:p>
        </p:txBody>
      </p:sp>
      <p:sp>
        <p:nvSpPr>
          <p:cNvPr id="530" name="Google Shape;530;p40"/>
          <p:cNvSpPr txBox="1"/>
          <p:nvPr>
            <p:ph idx="1" type="subTitle"/>
          </p:nvPr>
        </p:nvSpPr>
        <p:spPr>
          <a:xfrm>
            <a:off x="900550" y="1737900"/>
            <a:ext cx="7611900" cy="2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https://www.commercialguru.com.sg/listing/21529833/for-rent-cold-room-chiller-at-macpherson-ground-fl  (For rental  room)</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rgbClr val="000000"/>
              </a:buClr>
              <a:buSzPts val="1100"/>
              <a:buFont typeface="Arial"/>
              <a:buNone/>
            </a:pPr>
            <a:r>
              <a:rPr lang="en" sz="1400" u="sng">
                <a:solidFill>
                  <a:srgbClr val="1155CC"/>
                </a:solidFill>
                <a:latin typeface="Arial"/>
                <a:ea typeface="Arial"/>
                <a:cs typeface="Arial"/>
                <a:sym typeface="Arial"/>
                <a:hlinkClick r:id="rId3"/>
              </a:rPr>
              <a:t>https://ezbuy.sg/product/51000411684840.html?gclid=Cj0KCQiArqPgBRCRARIsAPwlHoWC6kQ8c1c9TmkonZ4moacujzGjEDTtPfu7wKWN0JQJjldBh56yQgMaAmmqEALw_wcB&amp;gclsrc=aw.dshttps://ezbuy.sg/product/51000411684840.html?gclid=Cj0KCQiArqPgBRCRARIsAPwlHoWC6kQ8c1c9TmkonZ4moacujzGjEDTtPfu7wKWN0JQJjldBh56yQgMaAmmqEALw_wcB&amp;gclsrc=aw.ds</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41"/>
          <p:cNvSpPr txBox="1"/>
          <p:nvPr>
            <p:ph type="ctrTitle"/>
          </p:nvPr>
        </p:nvSpPr>
        <p:spPr>
          <a:xfrm>
            <a:off x="2894400" y="1180988"/>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Thank You!!</a:t>
            </a:r>
            <a:endParaRPr sz="4800"/>
          </a:p>
        </p:txBody>
      </p:sp>
      <p:pic>
        <p:nvPicPr>
          <p:cNvPr id="536" name="Google Shape;536;p41"/>
          <p:cNvPicPr preferRelativeResize="0"/>
          <p:nvPr/>
        </p:nvPicPr>
        <p:blipFill>
          <a:blip r:embed="rId3">
            <a:alphaModFix/>
          </a:blip>
          <a:stretch>
            <a:fillRect/>
          </a:stretch>
        </p:blipFill>
        <p:spPr>
          <a:xfrm>
            <a:off x="3017050" y="2968238"/>
            <a:ext cx="3182478" cy="17848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cxnSp>
        <p:nvCxnSpPr>
          <p:cNvPr id="316" name="Google Shape;316;p15"/>
          <p:cNvCxnSpPr/>
          <p:nvPr/>
        </p:nvCxnSpPr>
        <p:spPr>
          <a:xfrm>
            <a:off x="6833813" y="89950"/>
            <a:ext cx="5100" cy="5017500"/>
          </a:xfrm>
          <a:prstGeom prst="straightConnector1">
            <a:avLst/>
          </a:prstGeom>
          <a:noFill/>
          <a:ln cap="flat" cmpd="sng" w="9525">
            <a:solidFill>
              <a:srgbClr val="766F54"/>
            </a:solidFill>
            <a:prstDash val="solid"/>
            <a:round/>
            <a:headEnd len="med" w="med" type="none"/>
            <a:tailEnd len="med" w="med" type="none"/>
          </a:ln>
        </p:spPr>
      </p:cxnSp>
      <p:cxnSp>
        <p:nvCxnSpPr>
          <p:cNvPr id="317" name="Google Shape;317;p15"/>
          <p:cNvCxnSpPr/>
          <p:nvPr/>
        </p:nvCxnSpPr>
        <p:spPr>
          <a:xfrm flipH="1" rot="10800000">
            <a:off x="6842313" y="850425"/>
            <a:ext cx="1692900" cy="19200"/>
          </a:xfrm>
          <a:prstGeom prst="straightConnector1">
            <a:avLst/>
          </a:prstGeom>
          <a:noFill/>
          <a:ln cap="flat" cmpd="sng" w="9525">
            <a:solidFill>
              <a:srgbClr val="766F54"/>
            </a:solidFill>
            <a:prstDash val="solid"/>
            <a:round/>
            <a:headEnd len="med" w="med" type="none"/>
            <a:tailEnd len="med" w="med" type="none"/>
          </a:ln>
        </p:spPr>
      </p:cxnSp>
      <p:cxnSp>
        <p:nvCxnSpPr>
          <p:cNvPr id="318" name="Google Shape;318;p15"/>
          <p:cNvCxnSpPr/>
          <p:nvPr/>
        </p:nvCxnSpPr>
        <p:spPr>
          <a:xfrm flipH="1" rot="10800000">
            <a:off x="5142738" y="413175"/>
            <a:ext cx="1692900" cy="19200"/>
          </a:xfrm>
          <a:prstGeom prst="straightConnector1">
            <a:avLst/>
          </a:prstGeom>
          <a:noFill/>
          <a:ln cap="flat" cmpd="sng" w="9525">
            <a:solidFill>
              <a:srgbClr val="766F54"/>
            </a:solidFill>
            <a:prstDash val="solid"/>
            <a:round/>
            <a:headEnd len="med" w="med" type="none"/>
            <a:tailEnd len="med" w="med" type="none"/>
          </a:ln>
        </p:spPr>
      </p:cxnSp>
      <p:cxnSp>
        <p:nvCxnSpPr>
          <p:cNvPr id="319" name="Google Shape;319;p15"/>
          <p:cNvCxnSpPr/>
          <p:nvPr/>
        </p:nvCxnSpPr>
        <p:spPr>
          <a:xfrm flipH="1" rot="10800000">
            <a:off x="5142738" y="1561200"/>
            <a:ext cx="1692900" cy="19200"/>
          </a:xfrm>
          <a:prstGeom prst="straightConnector1">
            <a:avLst/>
          </a:prstGeom>
          <a:noFill/>
          <a:ln cap="flat" cmpd="sng" w="9525">
            <a:solidFill>
              <a:srgbClr val="766F54"/>
            </a:solidFill>
            <a:prstDash val="solid"/>
            <a:round/>
            <a:headEnd len="med" w="med" type="none"/>
            <a:tailEnd len="med" w="med" type="none"/>
          </a:ln>
        </p:spPr>
      </p:cxnSp>
      <p:cxnSp>
        <p:nvCxnSpPr>
          <p:cNvPr id="320" name="Google Shape;320;p15"/>
          <p:cNvCxnSpPr/>
          <p:nvPr/>
        </p:nvCxnSpPr>
        <p:spPr>
          <a:xfrm flipH="1" rot="10800000">
            <a:off x="6842313" y="2255675"/>
            <a:ext cx="1692900" cy="19200"/>
          </a:xfrm>
          <a:prstGeom prst="straightConnector1">
            <a:avLst/>
          </a:prstGeom>
          <a:noFill/>
          <a:ln cap="flat" cmpd="sng" w="9525">
            <a:solidFill>
              <a:srgbClr val="766F54"/>
            </a:solidFill>
            <a:prstDash val="solid"/>
            <a:round/>
            <a:headEnd len="med" w="med" type="none"/>
            <a:tailEnd len="med" w="med" type="none"/>
          </a:ln>
        </p:spPr>
      </p:cxnSp>
      <p:sp>
        <p:nvSpPr>
          <p:cNvPr id="321" name="Google Shape;321;p15"/>
          <p:cNvSpPr txBox="1"/>
          <p:nvPr/>
        </p:nvSpPr>
        <p:spPr>
          <a:xfrm>
            <a:off x="41713" y="1648075"/>
            <a:ext cx="45594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t>Timeline</a:t>
            </a:r>
            <a:endParaRPr sz="4800"/>
          </a:p>
        </p:txBody>
      </p:sp>
      <p:sp>
        <p:nvSpPr>
          <p:cNvPr id="322" name="Google Shape;322;p15"/>
          <p:cNvSpPr txBox="1"/>
          <p:nvPr/>
        </p:nvSpPr>
        <p:spPr>
          <a:xfrm>
            <a:off x="5327888" y="47775"/>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9  </a:t>
            </a:r>
            <a:endParaRPr/>
          </a:p>
        </p:txBody>
      </p:sp>
      <p:sp>
        <p:nvSpPr>
          <p:cNvPr id="323" name="Google Shape;323;p15"/>
          <p:cNvSpPr txBox="1"/>
          <p:nvPr/>
        </p:nvSpPr>
        <p:spPr>
          <a:xfrm>
            <a:off x="6933228" y="538700"/>
            <a:ext cx="155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10</a:t>
            </a:r>
            <a:endParaRPr/>
          </a:p>
        </p:txBody>
      </p:sp>
      <p:sp>
        <p:nvSpPr>
          <p:cNvPr id="324" name="Google Shape;324;p15"/>
          <p:cNvSpPr txBox="1"/>
          <p:nvPr/>
        </p:nvSpPr>
        <p:spPr>
          <a:xfrm>
            <a:off x="5378388" y="1167200"/>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11</a:t>
            </a:r>
            <a:endParaRPr/>
          </a:p>
        </p:txBody>
      </p:sp>
      <p:sp>
        <p:nvSpPr>
          <p:cNvPr id="325" name="Google Shape;325;p15"/>
          <p:cNvSpPr txBox="1"/>
          <p:nvPr/>
        </p:nvSpPr>
        <p:spPr>
          <a:xfrm>
            <a:off x="7077963" y="1871075"/>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12</a:t>
            </a:r>
            <a:endParaRPr/>
          </a:p>
        </p:txBody>
      </p:sp>
      <p:sp>
        <p:nvSpPr>
          <p:cNvPr id="326" name="Google Shape;326;p15"/>
          <p:cNvSpPr txBox="1"/>
          <p:nvPr/>
        </p:nvSpPr>
        <p:spPr>
          <a:xfrm>
            <a:off x="4917513" y="479138"/>
            <a:ext cx="23502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Business Pitch</a:t>
            </a:r>
            <a:endParaRPr/>
          </a:p>
        </p:txBody>
      </p:sp>
      <p:sp>
        <p:nvSpPr>
          <p:cNvPr id="327" name="Google Shape;327;p15"/>
          <p:cNvSpPr txBox="1"/>
          <p:nvPr/>
        </p:nvSpPr>
        <p:spPr>
          <a:xfrm>
            <a:off x="6933213" y="962900"/>
            <a:ext cx="39702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Term break</a:t>
            </a:r>
            <a:endParaRPr/>
          </a:p>
        </p:txBody>
      </p:sp>
      <p:sp>
        <p:nvSpPr>
          <p:cNvPr id="328" name="Google Shape;328;p15"/>
          <p:cNvSpPr txBox="1"/>
          <p:nvPr/>
        </p:nvSpPr>
        <p:spPr>
          <a:xfrm>
            <a:off x="4729538" y="1589800"/>
            <a:ext cx="21369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Term break</a:t>
            </a:r>
            <a:endParaRPr/>
          </a:p>
        </p:txBody>
      </p:sp>
      <p:sp>
        <p:nvSpPr>
          <p:cNvPr id="329" name="Google Shape;329;p15"/>
          <p:cNvSpPr txBox="1"/>
          <p:nvPr/>
        </p:nvSpPr>
        <p:spPr>
          <a:xfrm>
            <a:off x="6842313" y="2333950"/>
            <a:ext cx="39702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Network design</a:t>
            </a:r>
            <a:endParaRPr/>
          </a:p>
        </p:txBody>
      </p:sp>
      <p:cxnSp>
        <p:nvCxnSpPr>
          <p:cNvPr id="330" name="Google Shape;330;p15"/>
          <p:cNvCxnSpPr/>
          <p:nvPr/>
        </p:nvCxnSpPr>
        <p:spPr>
          <a:xfrm flipH="1" rot="10800000">
            <a:off x="5121313" y="2845900"/>
            <a:ext cx="1692900" cy="19200"/>
          </a:xfrm>
          <a:prstGeom prst="straightConnector1">
            <a:avLst/>
          </a:prstGeom>
          <a:noFill/>
          <a:ln cap="flat" cmpd="sng" w="9525">
            <a:solidFill>
              <a:srgbClr val="766F54"/>
            </a:solidFill>
            <a:prstDash val="solid"/>
            <a:round/>
            <a:headEnd len="med" w="med" type="none"/>
            <a:tailEnd len="med" w="med" type="none"/>
          </a:ln>
        </p:spPr>
      </p:cxnSp>
      <p:cxnSp>
        <p:nvCxnSpPr>
          <p:cNvPr id="331" name="Google Shape;331;p15"/>
          <p:cNvCxnSpPr/>
          <p:nvPr/>
        </p:nvCxnSpPr>
        <p:spPr>
          <a:xfrm flipH="1" rot="10800000">
            <a:off x="6851913" y="3368125"/>
            <a:ext cx="1692900" cy="19200"/>
          </a:xfrm>
          <a:prstGeom prst="straightConnector1">
            <a:avLst/>
          </a:prstGeom>
          <a:noFill/>
          <a:ln cap="flat" cmpd="sng" w="9525">
            <a:solidFill>
              <a:srgbClr val="766F54"/>
            </a:solidFill>
            <a:prstDash val="solid"/>
            <a:round/>
            <a:headEnd len="med" w="med" type="none"/>
            <a:tailEnd len="med" w="med" type="none"/>
          </a:ln>
        </p:spPr>
      </p:cxnSp>
      <p:sp>
        <p:nvSpPr>
          <p:cNvPr id="332" name="Google Shape;332;p15"/>
          <p:cNvSpPr txBox="1"/>
          <p:nvPr/>
        </p:nvSpPr>
        <p:spPr>
          <a:xfrm>
            <a:off x="5378388" y="2461300"/>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13</a:t>
            </a:r>
            <a:endParaRPr/>
          </a:p>
        </p:txBody>
      </p:sp>
      <p:sp>
        <p:nvSpPr>
          <p:cNvPr id="333" name="Google Shape;333;p15"/>
          <p:cNvSpPr txBox="1"/>
          <p:nvPr/>
        </p:nvSpPr>
        <p:spPr>
          <a:xfrm>
            <a:off x="7077963" y="3043838"/>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14</a:t>
            </a:r>
            <a:endParaRPr/>
          </a:p>
        </p:txBody>
      </p:sp>
      <p:sp>
        <p:nvSpPr>
          <p:cNvPr id="334" name="Google Shape;334;p15"/>
          <p:cNvSpPr txBox="1"/>
          <p:nvPr/>
        </p:nvSpPr>
        <p:spPr>
          <a:xfrm>
            <a:off x="4601134" y="2944625"/>
            <a:ext cx="21369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Self directed learning</a:t>
            </a:r>
            <a:endParaRPr/>
          </a:p>
        </p:txBody>
      </p:sp>
      <p:sp>
        <p:nvSpPr>
          <p:cNvPr id="335" name="Google Shape;335;p15"/>
          <p:cNvSpPr txBox="1"/>
          <p:nvPr/>
        </p:nvSpPr>
        <p:spPr>
          <a:xfrm>
            <a:off x="6866456" y="3368125"/>
            <a:ext cx="18420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Technical</a:t>
            </a:r>
            <a:r>
              <a:rPr lang="en"/>
              <a:t> review</a:t>
            </a:r>
            <a:endParaRPr/>
          </a:p>
        </p:txBody>
      </p:sp>
      <p:cxnSp>
        <p:nvCxnSpPr>
          <p:cNvPr id="336" name="Google Shape;336;p15"/>
          <p:cNvCxnSpPr/>
          <p:nvPr/>
        </p:nvCxnSpPr>
        <p:spPr>
          <a:xfrm flipH="1" rot="10800000">
            <a:off x="5121313" y="3917700"/>
            <a:ext cx="1692900" cy="19200"/>
          </a:xfrm>
          <a:prstGeom prst="straightConnector1">
            <a:avLst/>
          </a:prstGeom>
          <a:noFill/>
          <a:ln cap="flat" cmpd="sng" w="9525">
            <a:solidFill>
              <a:srgbClr val="766F54"/>
            </a:solidFill>
            <a:prstDash val="solid"/>
            <a:round/>
            <a:headEnd len="med" w="med" type="none"/>
            <a:tailEnd len="med" w="med" type="none"/>
          </a:ln>
        </p:spPr>
      </p:cxnSp>
      <p:sp>
        <p:nvSpPr>
          <p:cNvPr id="337" name="Google Shape;337;p15"/>
          <p:cNvSpPr txBox="1"/>
          <p:nvPr/>
        </p:nvSpPr>
        <p:spPr>
          <a:xfrm>
            <a:off x="5436988" y="3533100"/>
            <a:ext cx="12216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Week 15</a:t>
            </a:r>
            <a:endParaRPr/>
          </a:p>
        </p:txBody>
      </p:sp>
      <p:sp>
        <p:nvSpPr>
          <p:cNvPr id="338" name="Google Shape;338;p15"/>
          <p:cNvSpPr txBox="1"/>
          <p:nvPr/>
        </p:nvSpPr>
        <p:spPr>
          <a:xfrm>
            <a:off x="4996931" y="3936900"/>
            <a:ext cx="18420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Presentation</a:t>
            </a:r>
            <a:endParaRPr/>
          </a:p>
        </p:txBody>
      </p:sp>
      <p:sp>
        <p:nvSpPr>
          <p:cNvPr id="339" name="Google Shape;339;p15"/>
          <p:cNvSpPr txBox="1"/>
          <p:nvPr/>
        </p:nvSpPr>
        <p:spPr>
          <a:xfrm>
            <a:off x="5017706" y="4790700"/>
            <a:ext cx="18420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16"/>
          <p:cNvSpPr txBox="1"/>
          <p:nvPr>
            <p:ph type="ctrTitle"/>
          </p:nvPr>
        </p:nvSpPr>
        <p:spPr>
          <a:xfrm>
            <a:off x="184425" y="125150"/>
            <a:ext cx="4874100" cy="13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inspire us </a:t>
            </a:r>
            <a:endParaRPr/>
          </a:p>
        </p:txBody>
      </p:sp>
      <p:sp>
        <p:nvSpPr>
          <p:cNvPr id="345" name="Google Shape;345;p16"/>
          <p:cNvSpPr txBox="1"/>
          <p:nvPr>
            <p:ph idx="1" type="subTitle"/>
          </p:nvPr>
        </p:nvSpPr>
        <p:spPr>
          <a:xfrm>
            <a:off x="447125" y="1473350"/>
            <a:ext cx="8443500" cy="28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seen </a:t>
            </a:r>
            <a:r>
              <a:rPr lang="en">
                <a:solidFill>
                  <a:srgbClr val="FFFF00"/>
                </a:solidFill>
              </a:rPr>
              <a:t>many elderly or young kids who just started learning how to use computer</a:t>
            </a:r>
            <a:r>
              <a:rPr lang="en"/>
              <a:t>,</a:t>
            </a:r>
            <a:endParaRPr/>
          </a:p>
          <a:p>
            <a:pPr indent="0" lvl="0" marL="0" rtl="0" algn="l">
              <a:spcBef>
                <a:spcPts val="0"/>
              </a:spcBef>
              <a:spcAft>
                <a:spcPts val="0"/>
              </a:spcAft>
              <a:buNone/>
            </a:pPr>
            <a:r>
              <a:rPr lang="en"/>
              <a:t>when they </a:t>
            </a:r>
            <a:r>
              <a:rPr lang="en">
                <a:solidFill>
                  <a:srgbClr val="FFFF00"/>
                </a:solidFill>
              </a:rPr>
              <a:t>encounter problems</a:t>
            </a:r>
            <a:r>
              <a:rPr lang="en"/>
              <a:t> first they </a:t>
            </a:r>
            <a:r>
              <a:rPr lang="en">
                <a:solidFill>
                  <a:srgbClr val="FFFF00"/>
                </a:solidFill>
              </a:rPr>
              <a:t>don’t know</a:t>
            </a:r>
            <a:r>
              <a:rPr lang="en"/>
              <a:t> who to ask and </a:t>
            </a:r>
            <a:r>
              <a:rPr lang="en">
                <a:solidFill>
                  <a:srgbClr val="FFFF00"/>
                </a:solidFill>
              </a:rPr>
              <a:t>troubleshoot their problems</a:t>
            </a:r>
            <a:r>
              <a:rPr lang="en"/>
              <a:t>.Also often they will go to </a:t>
            </a:r>
            <a:r>
              <a:rPr lang="en">
                <a:solidFill>
                  <a:srgbClr val="FFFF00"/>
                </a:solidFill>
              </a:rPr>
              <a:t>dangerous sites or click something harmful</a:t>
            </a:r>
            <a:r>
              <a:rPr lang="en"/>
              <a:t>.When the elderly need help with their new technology tools often their children are not free or </a:t>
            </a:r>
            <a:r>
              <a:rPr lang="en">
                <a:solidFill>
                  <a:srgbClr val="FFFF00"/>
                </a:solidFill>
              </a:rPr>
              <a:t>unwilling  to help them </a:t>
            </a:r>
            <a:r>
              <a:rPr lang="en"/>
              <a:t>as the elderly often don’t understand what they mean thus we aim to </a:t>
            </a:r>
            <a:r>
              <a:rPr lang="en">
                <a:solidFill>
                  <a:srgbClr val="FFFF00"/>
                </a:solidFill>
              </a:rPr>
              <a:t>solve this</a:t>
            </a:r>
            <a:r>
              <a:rPr lang="en"/>
              <a:t> type of </a:t>
            </a:r>
            <a:r>
              <a:rPr lang="en">
                <a:solidFill>
                  <a:srgbClr val="FFFF00"/>
                </a:solidFill>
              </a:rPr>
              <a:t>problems</a:t>
            </a:r>
            <a:r>
              <a:rPr lang="en"/>
              <a:t> and </a:t>
            </a:r>
            <a:r>
              <a:rPr lang="en">
                <a:solidFill>
                  <a:srgbClr val="FFFF00"/>
                </a:solidFill>
              </a:rPr>
              <a:t>create an all in all platform to solve all the possible problems</a:t>
            </a:r>
            <a:r>
              <a:rPr lang="en"/>
              <a:t> that IT newbies will encounter, at the same time we have a basic anti-virus to prevent virus attack when the user misclick or enter a unsafe website.Thus, creating a win-win situation for both the elderly/people learning how to use IT and the one teaching them as our platform have provide convenience for both parties. </a:t>
            </a:r>
            <a:endParaRPr/>
          </a:p>
        </p:txBody>
      </p:sp>
      <p:pic>
        <p:nvPicPr>
          <p:cNvPr id="346" name="Google Shape;346;p16"/>
          <p:cNvPicPr preferRelativeResize="0"/>
          <p:nvPr/>
        </p:nvPicPr>
        <p:blipFill>
          <a:blip r:embed="rId3">
            <a:alphaModFix/>
          </a:blip>
          <a:stretch>
            <a:fillRect/>
          </a:stretch>
        </p:blipFill>
        <p:spPr>
          <a:xfrm>
            <a:off x="6522225" y="3862175"/>
            <a:ext cx="1248225" cy="1209900"/>
          </a:xfrm>
          <a:prstGeom prst="rect">
            <a:avLst/>
          </a:prstGeom>
          <a:noFill/>
          <a:ln>
            <a:noFill/>
          </a:ln>
        </p:spPr>
      </p:pic>
      <p:pic>
        <p:nvPicPr>
          <p:cNvPr id="347" name="Google Shape;347;p16"/>
          <p:cNvPicPr preferRelativeResize="0"/>
          <p:nvPr/>
        </p:nvPicPr>
        <p:blipFill>
          <a:blip r:embed="rId4">
            <a:alphaModFix/>
          </a:blip>
          <a:stretch>
            <a:fillRect/>
          </a:stretch>
        </p:blipFill>
        <p:spPr>
          <a:xfrm>
            <a:off x="7551271" y="92158"/>
            <a:ext cx="1414150" cy="141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17"/>
          <p:cNvSpPr txBox="1"/>
          <p:nvPr>
            <p:ph type="ctrTitle"/>
          </p:nvPr>
        </p:nvSpPr>
        <p:spPr>
          <a:xfrm>
            <a:off x="184425" y="125150"/>
            <a:ext cx="6203700" cy="9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Things we know</a:t>
            </a:r>
            <a:endParaRPr/>
          </a:p>
        </p:txBody>
      </p:sp>
      <p:sp>
        <p:nvSpPr>
          <p:cNvPr id="353" name="Google Shape;353;p17"/>
          <p:cNvSpPr txBox="1"/>
          <p:nvPr/>
        </p:nvSpPr>
        <p:spPr>
          <a:xfrm>
            <a:off x="1316700" y="988075"/>
            <a:ext cx="2048400" cy="19518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We know that in the IT world there will be a lot of competitions.</a:t>
            </a:r>
            <a:endParaRPr/>
          </a:p>
        </p:txBody>
      </p:sp>
      <p:sp>
        <p:nvSpPr>
          <p:cNvPr id="354" name="Google Shape;354;p17"/>
          <p:cNvSpPr txBox="1"/>
          <p:nvPr/>
        </p:nvSpPr>
        <p:spPr>
          <a:xfrm>
            <a:off x="3703250" y="987925"/>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rPr>
              <a:t>We know that IT has a very wide range of things.</a:t>
            </a:r>
            <a:endParaRPr sz="1200"/>
          </a:p>
        </p:txBody>
      </p:sp>
      <p:sp>
        <p:nvSpPr>
          <p:cNvPr id="355" name="Google Shape;355;p17"/>
          <p:cNvSpPr txBox="1"/>
          <p:nvPr/>
        </p:nvSpPr>
        <p:spPr>
          <a:xfrm>
            <a:off x="6089800" y="987925"/>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rPr>
              <a:t>We know that in order to earn money people must use and like our product idea.</a:t>
            </a:r>
            <a:endParaRPr sz="1200"/>
          </a:p>
        </p:txBody>
      </p:sp>
      <p:sp>
        <p:nvSpPr>
          <p:cNvPr id="356" name="Google Shape;356;p17"/>
          <p:cNvSpPr txBox="1"/>
          <p:nvPr/>
        </p:nvSpPr>
        <p:spPr>
          <a:xfrm>
            <a:off x="1316700" y="3053050"/>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rPr>
              <a:t>We know that we must attract and meet the needs of our audience.</a:t>
            </a:r>
            <a:endParaRPr sz="1200"/>
          </a:p>
        </p:txBody>
      </p:sp>
      <p:sp>
        <p:nvSpPr>
          <p:cNvPr id="357" name="Google Shape;357;p17"/>
          <p:cNvSpPr txBox="1"/>
          <p:nvPr/>
        </p:nvSpPr>
        <p:spPr>
          <a:xfrm>
            <a:off x="3703250" y="3053050"/>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rPr>
              <a:t>We know that we may need more than 1 person to set up a business as we need people from different profession.</a:t>
            </a:r>
            <a:endParaRPr sz="1200"/>
          </a:p>
        </p:txBody>
      </p:sp>
      <p:sp>
        <p:nvSpPr>
          <p:cNvPr id="358" name="Google Shape;358;p17"/>
          <p:cNvSpPr txBox="1"/>
          <p:nvPr/>
        </p:nvSpPr>
        <p:spPr>
          <a:xfrm>
            <a:off x="6089800" y="3053050"/>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rPr>
              <a:t>We know that we need to spend money to maintain our business.</a:t>
            </a:r>
            <a:endParaRPr sz="1200">
              <a:solidFill>
                <a:srgbClr val="000000"/>
              </a:solidFill>
            </a:endParaRPr>
          </a:p>
          <a:p>
            <a:pPr indent="0" lvl="0" marL="0" rtl="0" algn="l">
              <a:lnSpc>
                <a:spcPct val="115000"/>
              </a:lnSpc>
              <a:spcBef>
                <a:spcPts val="0"/>
              </a:spcBef>
              <a:spcAft>
                <a:spcPts val="0"/>
              </a:spcAft>
              <a:buNone/>
            </a:pPr>
            <a:r>
              <a:t/>
            </a:r>
            <a:endParaRPr sz="185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18"/>
          <p:cNvSpPr txBox="1"/>
          <p:nvPr>
            <p:ph type="ctrTitle"/>
          </p:nvPr>
        </p:nvSpPr>
        <p:spPr>
          <a:xfrm>
            <a:off x="184425" y="125150"/>
            <a:ext cx="6203700" cy="9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Things we don’t know</a:t>
            </a:r>
            <a:endParaRPr/>
          </a:p>
        </p:txBody>
      </p:sp>
      <p:sp>
        <p:nvSpPr>
          <p:cNvPr id="364" name="Google Shape;364;p18"/>
          <p:cNvSpPr txBox="1"/>
          <p:nvPr/>
        </p:nvSpPr>
        <p:spPr>
          <a:xfrm>
            <a:off x="1316700" y="988075"/>
            <a:ext cx="2048400" cy="19518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don’t know if there will be any investor willing to invest in our business.</a:t>
            </a:r>
            <a:endParaRPr sz="1200"/>
          </a:p>
        </p:txBody>
      </p:sp>
      <p:sp>
        <p:nvSpPr>
          <p:cNvPr id="365" name="Google Shape;365;p18"/>
          <p:cNvSpPr txBox="1"/>
          <p:nvPr/>
        </p:nvSpPr>
        <p:spPr>
          <a:xfrm>
            <a:off x="3703250" y="987925"/>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don’t know if IT can bond with what other business in real life.</a:t>
            </a:r>
            <a:endParaRPr sz="1200"/>
          </a:p>
        </p:txBody>
      </p:sp>
      <p:sp>
        <p:nvSpPr>
          <p:cNvPr id="366" name="Google Shape;366;p18"/>
          <p:cNvSpPr txBox="1"/>
          <p:nvPr/>
        </p:nvSpPr>
        <p:spPr>
          <a:xfrm>
            <a:off x="6089800" y="987925"/>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don’t know what are the set back we will face if we were to set up an online business.</a:t>
            </a:r>
            <a:endParaRPr sz="1200"/>
          </a:p>
        </p:txBody>
      </p:sp>
      <p:sp>
        <p:nvSpPr>
          <p:cNvPr id="367" name="Google Shape;367;p18"/>
          <p:cNvSpPr txBox="1"/>
          <p:nvPr/>
        </p:nvSpPr>
        <p:spPr>
          <a:xfrm>
            <a:off x="1316700" y="3053050"/>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don’t know what are the price to be set on our idea.</a:t>
            </a:r>
            <a:endParaRPr sz="1200"/>
          </a:p>
        </p:txBody>
      </p:sp>
      <p:sp>
        <p:nvSpPr>
          <p:cNvPr id="368" name="Google Shape;368;p18"/>
          <p:cNvSpPr txBox="1"/>
          <p:nvPr/>
        </p:nvSpPr>
        <p:spPr>
          <a:xfrm>
            <a:off x="3703250" y="3053050"/>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don’t know who will be our target audience.</a:t>
            </a:r>
            <a:endParaRPr sz="1200"/>
          </a:p>
        </p:txBody>
      </p:sp>
      <p:sp>
        <p:nvSpPr>
          <p:cNvPr id="369" name="Google Shape;369;p18"/>
          <p:cNvSpPr txBox="1"/>
          <p:nvPr/>
        </p:nvSpPr>
        <p:spPr>
          <a:xfrm>
            <a:off x="6089800" y="3053050"/>
            <a:ext cx="2048400" cy="1952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don’t know what is attracting people’s attention.</a:t>
            </a:r>
            <a:endParaRPr sz="1200">
              <a:solidFill>
                <a:srgbClr val="000000"/>
              </a:solidFill>
            </a:endParaRPr>
          </a:p>
          <a:p>
            <a:pPr indent="0" lvl="0" marL="0" rtl="0" algn="l">
              <a:lnSpc>
                <a:spcPct val="115000"/>
              </a:lnSpc>
              <a:spcBef>
                <a:spcPts val="0"/>
              </a:spcBef>
              <a:spcAft>
                <a:spcPts val="0"/>
              </a:spcAft>
              <a:buNone/>
            </a:pPr>
            <a:r>
              <a:t/>
            </a:r>
            <a:endParaRPr sz="185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19"/>
          <p:cNvSpPr txBox="1"/>
          <p:nvPr>
            <p:ph type="ctrTitle"/>
          </p:nvPr>
        </p:nvSpPr>
        <p:spPr>
          <a:xfrm>
            <a:off x="184425" y="125150"/>
            <a:ext cx="8837400" cy="13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and Goals ( Summary Key Points)</a:t>
            </a:r>
            <a:endParaRPr/>
          </a:p>
        </p:txBody>
      </p:sp>
      <p:sp>
        <p:nvSpPr>
          <p:cNvPr id="375" name="Google Shape;375;p19"/>
          <p:cNvSpPr txBox="1"/>
          <p:nvPr>
            <p:ph idx="1" type="subTitle"/>
          </p:nvPr>
        </p:nvSpPr>
        <p:spPr>
          <a:xfrm>
            <a:off x="184425" y="1391075"/>
            <a:ext cx="8443500" cy="28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a:t>
            </a:r>
            <a:r>
              <a:rPr lang="en">
                <a:solidFill>
                  <a:srgbClr val="FFFF00"/>
                </a:solidFill>
              </a:rPr>
              <a:t>New user often encounter problems when their started using computer .</a:t>
            </a:r>
            <a:endParaRPr/>
          </a:p>
          <a:p>
            <a:pPr indent="0" lvl="0" marL="0" rtl="0" algn="l">
              <a:spcBef>
                <a:spcPts val="0"/>
              </a:spcBef>
              <a:spcAft>
                <a:spcPts val="0"/>
              </a:spcAft>
              <a:buNone/>
            </a:pPr>
            <a:r>
              <a:rPr lang="en"/>
              <a:t>--&gt;</a:t>
            </a:r>
            <a:r>
              <a:rPr lang="en">
                <a:solidFill>
                  <a:srgbClr val="FFFF00"/>
                </a:solidFill>
              </a:rPr>
              <a:t>They do not how to solve their problems.</a:t>
            </a:r>
            <a:endParaRPr/>
          </a:p>
          <a:p>
            <a:pPr indent="0" lvl="0" marL="0" rtl="0" algn="l">
              <a:spcBef>
                <a:spcPts val="0"/>
              </a:spcBef>
              <a:spcAft>
                <a:spcPts val="0"/>
              </a:spcAft>
              <a:buNone/>
            </a:pPr>
            <a:r>
              <a:rPr lang="en"/>
              <a:t>--&gt;</a:t>
            </a:r>
            <a:r>
              <a:rPr lang="en">
                <a:solidFill>
                  <a:srgbClr val="FFFF00"/>
                </a:solidFill>
              </a:rPr>
              <a:t>No where to get help.(Things in the internet maybe too complicated )</a:t>
            </a:r>
            <a:endParaRPr/>
          </a:p>
          <a:p>
            <a:pPr indent="0" lvl="0" marL="0" rtl="0" algn="l">
              <a:spcBef>
                <a:spcPts val="0"/>
              </a:spcBef>
              <a:spcAft>
                <a:spcPts val="0"/>
              </a:spcAft>
              <a:buNone/>
            </a:pPr>
            <a:r>
              <a:rPr lang="en"/>
              <a:t>--&gt;</a:t>
            </a:r>
            <a:r>
              <a:rPr lang="en">
                <a:solidFill>
                  <a:srgbClr val="FFFF00"/>
                </a:solidFill>
              </a:rPr>
              <a:t>dangerous sites or click something harmful</a:t>
            </a:r>
            <a:r>
              <a:rPr lang="en"/>
              <a:t>.</a:t>
            </a:r>
            <a:endParaRPr/>
          </a:p>
          <a:p>
            <a:pPr indent="0" lvl="0" marL="0" rtl="0" algn="l">
              <a:spcBef>
                <a:spcPts val="0"/>
              </a:spcBef>
              <a:spcAft>
                <a:spcPts val="0"/>
              </a:spcAft>
              <a:buNone/>
            </a:pPr>
            <a:r>
              <a:rPr lang="en"/>
              <a:t>--&gt;</a:t>
            </a:r>
            <a:r>
              <a:rPr lang="en">
                <a:solidFill>
                  <a:srgbClr val="FFFF00"/>
                </a:solidFill>
              </a:rPr>
              <a:t>people around can’t/u</a:t>
            </a:r>
            <a:r>
              <a:rPr lang="en">
                <a:solidFill>
                  <a:srgbClr val="FFFF00"/>
                </a:solidFill>
              </a:rPr>
              <a:t>nwilling  to help them</a:t>
            </a:r>
            <a:endParaRPr/>
          </a:p>
          <a:p>
            <a:pPr indent="0" lvl="0" marL="0" rtl="0" algn="l">
              <a:spcBef>
                <a:spcPts val="0"/>
              </a:spcBef>
              <a:spcAft>
                <a:spcPts val="0"/>
              </a:spcAft>
              <a:buNone/>
            </a:pPr>
            <a:r>
              <a:rPr lang="en"/>
              <a:t>--&gt;</a:t>
            </a:r>
            <a:r>
              <a:rPr lang="en">
                <a:solidFill>
                  <a:srgbClr val="FFFF00"/>
                </a:solidFill>
              </a:rPr>
              <a:t>W</a:t>
            </a:r>
            <a:r>
              <a:rPr lang="en">
                <a:solidFill>
                  <a:srgbClr val="FFFF00"/>
                </a:solidFill>
              </a:rPr>
              <a:t>e create an all in all platform to solve all the possible problems</a:t>
            </a:r>
            <a:endParaRPr/>
          </a:p>
        </p:txBody>
      </p:sp>
      <p:pic>
        <p:nvPicPr>
          <p:cNvPr id="376" name="Google Shape;376;p19"/>
          <p:cNvPicPr preferRelativeResize="0"/>
          <p:nvPr/>
        </p:nvPicPr>
        <p:blipFill>
          <a:blip r:embed="rId3">
            <a:alphaModFix/>
          </a:blip>
          <a:stretch>
            <a:fillRect/>
          </a:stretch>
        </p:blipFill>
        <p:spPr>
          <a:xfrm>
            <a:off x="7029925" y="3094325"/>
            <a:ext cx="2114075" cy="2049175"/>
          </a:xfrm>
          <a:prstGeom prst="rect">
            <a:avLst/>
          </a:prstGeom>
          <a:noFill/>
          <a:ln>
            <a:noFill/>
          </a:ln>
        </p:spPr>
      </p:pic>
      <p:pic>
        <p:nvPicPr>
          <p:cNvPr id="377" name="Google Shape;377;p19"/>
          <p:cNvPicPr preferRelativeResize="0"/>
          <p:nvPr/>
        </p:nvPicPr>
        <p:blipFill>
          <a:blip r:embed="rId4">
            <a:alphaModFix/>
          </a:blip>
          <a:stretch>
            <a:fillRect/>
          </a:stretch>
        </p:blipFill>
        <p:spPr>
          <a:xfrm>
            <a:off x="2119724" y="4002237"/>
            <a:ext cx="1141250" cy="114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20"/>
          <p:cNvSpPr txBox="1"/>
          <p:nvPr>
            <p:ph type="ctrTitle"/>
          </p:nvPr>
        </p:nvSpPr>
        <p:spPr>
          <a:xfrm>
            <a:off x="91150" y="56554"/>
            <a:ext cx="5531700" cy="241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Business Model</a:t>
            </a:r>
            <a:endParaRPr sz="4800"/>
          </a:p>
        </p:txBody>
      </p:sp>
      <p:pic>
        <p:nvPicPr>
          <p:cNvPr id="383" name="Google Shape;383;p20"/>
          <p:cNvPicPr preferRelativeResize="0"/>
          <p:nvPr/>
        </p:nvPicPr>
        <p:blipFill>
          <a:blip r:embed="rId3">
            <a:alphaModFix/>
          </a:blip>
          <a:stretch>
            <a:fillRect/>
          </a:stretch>
        </p:blipFill>
        <p:spPr>
          <a:xfrm>
            <a:off x="1167525" y="2571750"/>
            <a:ext cx="3162000" cy="219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1"/>
          <p:cNvSpPr txBox="1"/>
          <p:nvPr>
            <p:ph type="ctrTitle"/>
          </p:nvPr>
        </p:nvSpPr>
        <p:spPr>
          <a:xfrm>
            <a:off x="204425" y="-477850"/>
            <a:ext cx="67704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Government Fundings</a:t>
            </a:r>
            <a:endParaRPr sz="4800"/>
          </a:p>
        </p:txBody>
      </p:sp>
      <p:sp>
        <p:nvSpPr>
          <p:cNvPr id="389" name="Google Shape;389;p21"/>
          <p:cNvSpPr txBox="1"/>
          <p:nvPr>
            <p:ph idx="1" type="subTitle"/>
          </p:nvPr>
        </p:nvSpPr>
        <p:spPr>
          <a:xfrm>
            <a:off x="204425" y="734825"/>
            <a:ext cx="7839900" cy="37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400" u="sng">
                <a:latin typeface="Maven Pro"/>
                <a:ea typeface="Maven Pro"/>
                <a:cs typeface="Maven Pro"/>
                <a:sym typeface="Maven Pro"/>
              </a:rPr>
              <a:t>Technology Enterprise Commercialization </a:t>
            </a:r>
            <a:endParaRPr b="1" sz="2400" u="sng">
              <a:latin typeface="Maven Pro"/>
              <a:ea typeface="Maven Pro"/>
              <a:cs typeface="Maven Pro"/>
              <a:sym typeface="Maven Pro"/>
            </a:endParaRPr>
          </a:p>
          <a:p>
            <a:pPr indent="0" lvl="0" marL="0" rtl="0" algn="l">
              <a:spcBef>
                <a:spcPts val="0"/>
              </a:spcBef>
              <a:spcAft>
                <a:spcPts val="0"/>
              </a:spcAft>
              <a:buClr>
                <a:srgbClr val="000000"/>
              </a:buClr>
              <a:buSzPts val="1100"/>
              <a:buFont typeface="Arial"/>
              <a:buNone/>
            </a:pPr>
            <a:r>
              <a:rPr b="1" lang="en" sz="2400" u="sng">
                <a:latin typeface="Maven Pro"/>
                <a:ea typeface="Maven Pro"/>
                <a:cs typeface="Maven Pro"/>
                <a:sym typeface="Maven Pro"/>
              </a:rPr>
              <a:t>Scheme (TECS)</a:t>
            </a:r>
            <a:endParaRPr b="1" sz="2400" u="sng">
              <a:latin typeface="Maven Pro"/>
              <a:ea typeface="Maven Pro"/>
              <a:cs typeface="Maven Pro"/>
              <a:sym typeface="Maven Pro"/>
            </a:endParaRPr>
          </a:p>
          <a:p>
            <a:pPr indent="0" lvl="0" marL="0" rtl="0" algn="l">
              <a:spcBef>
                <a:spcPts val="0"/>
              </a:spcBef>
              <a:spcAft>
                <a:spcPts val="0"/>
              </a:spcAft>
              <a:buClr>
                <a:srgbClr val="000000"/>
              </a:buClr>
              <a:buSzPts val="1100"/>
              <a:buFont typeface="Arial"/>
              <a:buNone/>
            </a:pPr>
            <a:r>
              <a:t/>
            </a:r>
            <a:endParaRPr b="1" sz="2400" u="sng">
              <a:latin typeface="Maven Pro"/>
              <a:ea typeface="Maven Pro"/>
              <a:cs typeface="Maven Pro"/>
              <a:sym typeface="Maven Pro"/>
            </a:endParaRPr>
          </a:p>
          <a:p>
            <a:pPr indent="0" lvl="0" marL="0" rtl="0" algn="just">
              <a:lnSpc>
                <a:spcPct val="157142"/>
              </a:lnSpc>
              <a:spcBef>
                <a:spcPts val="0"/>
              </a:spcBef>
              <a:spcAft>
                <a:spcPts val="0"/>
              </a:spcAft>
              <a:buClr>
                <a:srgbClr val="000000"/>
              </a:buClr>
              <a:buSzPts val="1100"/>
              <a:buFont typeface="Arial"/>
              <a:buNone/>
            </a:pPr>
            <a:r>
              <a:rPr lang="en" sz="1700">
                <a:solidFill>
                  <a:srgbClr val="F9CB9C"/>
                </a:solidFill>
                <a:latin typeface="Maven Pro"/>
                <a:ea typeface="Maven Pro"/>
                <a:cs typeface="Maven Pro"/>
                <a:sym typeface="Maven Pro"/>
              </a:rPr>
              <a:t>The TECS is a government grants Singapore to help entrepreneurs realize their technology-based ideas into promising businesses. The scheme assists them in growing their business past the seed stage and then, obtain funding from the third-parties to achieve targeted revenues and growth. The proposals for the grant are ranked solely based on the evaluation of technical idea and its commercial merits. The TECS is highly useful to the startups with strong technology Intellectual Property &amp; business model.</a:t>
            </a:r>
            <a:endParaRPr sz="1700">
              <a:solidFill>
                <a:srgbClr val="F9CB9C"/>
              </a:solidFill>
              <a:latin typeface="Maven Pro"/>
              <a:ea typeface="Maven Pro"/>
              <a:cs typeface="Maven Pro"/>
              <a:sym typeface="Maven Pro"/>
            </a:endParaRPr>
          </a:p>
          <a:p>
            <a:pPr indent="0" lvl="0" marL="0" rtl="0" algn="just">
              <a:lnSpc>
                <a:spcPct val="157142"/>
              </a:lnSpc>
              <a:spcBef>
                <a:spcPts val="0"/>
              </a:spcBef>
              <a:spcAft>
                <a:spcPts val="0"/>
              </a:spcAft>
              <a:buClr>
                <a:srgbClr val="000000"/>
              </a:buClr>
              <a:buSzPts val="1100"/>
              <a:buFont typeface="Arial"/>
              <a:buNone/>
            </a:pPr>
            <a:r>
              <a:t/>
            </a:r>
            <a:endParaRPr sz="1200">
              <a:latin typeface="Maven Pro"/>
              <a:ea typeface="Maven Pro"/>
              <a:cs typeface="Maven Pro"/>
              <a:sym typeface="Maven Pro"/>
            </a:endParaRPr>
          </a:p>
          <a:p>
            <a:pPr indent="0" lvl="0" marL="0" rtl="0" algn="l">
              <a:spcBef>
                <a:spcPts val="0"/>
              </a:spcBef>
              <a:spcAft>
                <a:spcPts val="0"/>
              </a:spcAft>
              <a:buNone/>
            </a:pPr>
            <a:r>
              <a:t/>
            </a:r>
            <a:endParaRPr sz="1200">
              <a:latin typeface="Maven Pro"/>
              <a:ea typeface="Maven Pro"/>
              <a:cs typeface="Maven Pro"/>
              <a:sym typeface="Maven Pro"/>
            </a:endParaRPr>
          </a:p>
        </p:txBody>
      </p:sp>
      <p:pic>
        <p:nvPicPr>
          <p:cNvPr id="390" name="Google Shape;390;p21"/>
          <p:cNvPicPr preferRelativeResize="0"/>
          <p:nvPr/>
        </p:nvPicPr>
        <p:blipFill>
          <a:blip r:embed="rId3">
            <a:alphaModFix/>
          </a:blip>
          <a:stretch>
            <a:fillRect/>
          </a:stretch>
        </p:blipFill>
        <p:spPr>
          <a:xfrm>
            <a:off x="7541000" y="55550"/>
            <a:ext cx="1603000" cy="160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